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1" r:id="rId20"/>
    <p:sldId id="274" r:id="rId21"/>
    <p:sldId id="275" r:id="rId22"/>
    <p:sldId id="300" r:id="rId23"/>
    <p:sldId id="276" r:id="rId24"/>
    <p:sldId id="277" r:id="rId25"/>
    <p:sldId id="278" r:id="rId26"/>
    <p:sldId id="301" r:id="rId27"/>
    <p:sldId id="279" r:id="rId28"/>
    <p:sldId id="280" r:id="rId29"/>
    <p:sldId id="288" r:id="rId30"/>
    <p:sldId id="298" r:id="rId31"/>
    <p:sldId id="284" r:id="rId32"/>
    <p:sldId id="299" r:id="rId33"/>
    <p:sldId id="282" r:id="rId34"/>
    <p:sldId id="283" r:id="rId35"/>
    <p:sldId id="285" r:id="rId36"/>
    <p:sldId id="286" r:id="rId37"/>
    <p:sldId id="287" r:id="rId38"/>
    <p:sldId id="289" r:id="rId39"/>
    <p:sldId id="302" r:id="rId40"/>
    <p:sldId id="290" r:id="rId41"/>
    <p:sldId id="291" r:id="rId42"/>
    <p:sldId id="292" r:id="rId43"/>
    <p:sldId id="293" r:id="rId44"/>
    <p:sldId id="294" r:id="rId45"/>
    <p:sldId id="304" r:id="rId46"/>
    <p:sldId id="295" r:id="rId47"/>
    <p:sldId id="297" r:id="rId48"/>
    <p:sldId id="296" r:id="rId49"/>
    <p:sldId id="303" r:id="rId5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4296E-D91B-48D1-9255-AFA93FA779CD}" type="datetimeFigureOut">
              <a:rPr lang="it-IT" smtClean="0"/>
              <a:pPr/>
              <a:t>06/05/2017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734D-50EB-4838-B343-D26906061A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636911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latin typeface="Comic Sans MS" pitchFamily="66" charset="0"/>
              </a:rPr>
              <a:t/>
            </a:r>
            <a:br>
              <a:rPr lang="it-IT" sz="3200" b="1" dirty="0" smtClean="0">
                <a:latin typeface="Comic Sans MS" pitchFamily="66" charset="0"/>
              </a:rPr>
            </a:br>
            <a:r>
              <a:rPr lang="it-IT" sz="3200" b="1" dirty="0" smtClean="0">
                <a:latin typeface="Comic Sans MS" pitchFamily="66" charset="0"/>
              </a:rPr>
              <a:t>FUNZIONE GENITORIALE E CRESCITA DEI FIGLI. </a:t>
            </a:r>
            <a:br>
              <a:rPr lang="it-IT" sz="3200" b="1" dirty="0" smtClean="0">
                <a:latin typeface="Comic Sans MS" pitchFamily="66" charset="0"/>
              </a:rPr>
            </a:br>
            <a:r>
              <a:rPr lang="it-IT" sz="3200" b="1" dirty="0" smtClean="0">
                <a:latin typeface="Comic Sans MS" pitchFamily="66" charset="0"/>
              </a:rPr>
              <a:t>L’IMPORTANZA DEL CONTENIMENTO AFFETTIVO E DELLE REGOLE.</a:t>
            </a:r>
            <a:br>
              <a:rPr lang="it-IT" sz="3200" b="1" dirty="0" smtClean="0">
                <a:latin typeface="Comic Sans MS" pitchFamily="66" charset="0"/>
              </a:rPr>
            </a:br>
            <a:r>
              <a:rPr lang="it-IT" sz="3200" b="1" dirty="0" smtClean="0">
                <a:latin typeface="Comic Sans MS" pitchFamily="66" charset="0"/>
              </a:rPr>
              <a:t/>
            </a:r>
            <a:br>
              <a:rPr lang="it-IT" sz="3200" b="1" dirty="0" smtClean="0">
                <a:latin typeface="Comic Sans MS" pitchFamily="66" charset="0"/>
              </a:rPr>
            </a:br>
            <a:r>
              <a:rPr lang="it-IT" sz="3200" b="1" dirty="0" smtClean="0">
                <a:latin typeface="Comic Sans MS" pitchFamily="66" charset="0"/>
              </a:rPr>
              <a:t>               A cura della dott.ssa Moira Di Luigi</a:t>
            </a:r>
            <a:br>
              <a:rPr lang="it-IT" sz="3200" b="1" dirty="0" smtClean="0">
                <a:latin typeface="Comic Sans MS" pitchFamily="66" charset="0"/>
              </a:rPr>
            </a:br>
            <a:endParaRPr lang="it-IT" sz="3200" b="1" dirty="0"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636912"/>
            <a:ext cx="9144000" cy="3960440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1026" name="Picture 2" descr="C:\Users\Moira\Desktop\0a69f2f9a785c839f00afd3ae7cba43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36912"/>
            <a:ext cx="9144000" cy="4221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-531440"/>
            <a:ext cx="8229600" cy="531440"/>
          </a:xfrm>
        </p:spPr>
        <p:txBody>
          <a:bodyPr>
            <a:normAutofit fontScale="90000"/>
          </a:bodyPr>
          <a:lstStyle/>
          <a:p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endParaRPr lang="it-IT" dirty="0" smtClean="0">
              <a:latin typeface="Comic Sans MS" pitchFamily="66" charset="0"/>
            </a:endParaRPr>
          </a:p>
          <a:p>
            <a:endParaRPr lang="it-IT" dirty="0" smtClean="0">
              <a:latin typeface="Comic Sans MS" pitchFamily="66" charset="0"/>
            </a:endParaRP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BAMBINO ADATTATO NEGATIVO  ADULTO: ATTEGGIAMENTI PASSATI INADEGUATI RIPSETTO AL PRESENTE (ES. METTERE IL </a:t>
            </a:r>
            <a:r>
              <a:rPr lang="it-IT" dirty="0" err="1" smtClean="0">
                <a:latin typeface="Comic Sans MS" pitchFamily="66" charset="0"/>
              </a:rPr>
              <a:t>BRONCIO…</a:t>
            </a:r>
            <a:r>
              <a:rPr lang="it-IT" dirty="0" smtClean="0">
                <a:latin typeface="Comic Sans MS" pitchFamily="66" charset="0"/>
              </a:rPr>
              <a:t>)</a:t>
            </a:r>
          </a:p>
          <a:p>
            <a:pPr algn="ctr">
              <a:buNone/>
            </a:pPr>
            <a:endParaRPr lang="it-IT" sz="44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it-IT" sz="44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it-IT" b="1" smtClean="0">
                <a:latin typeface="Comic Sans MS" pitchFamily="66" charset="0"/>
              </a:rPr>
              <a:t>BAMBINO LIBERO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 algn="just"/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400" b="1" dirty="0" smtClean="0">
                <a:latin typeface="Comic Sans MS" pitchFamily="66" charset="0"/>
              </a:rPr>
              <a:t>BAMBINO LIBERO</a:t>
            </a:r>
          </a:p>
          <a:p>
            <a:r>
              <a:rPr lang="it-IT" u="sng" dirty="0" smtClean="0">
                <a:latin typeface="Comic Sans MS" pitchFamily="66" charset="0"/>
              </a:rPr>
              <a:t>POSITIVO:</a:t>
            </a:r>
            <a:r>
              <a:rPr lang="it-IT" dirty="0" smtClean="0">
                <a:latin typeface="Comic Sans MS" pitchFamily="66" charset="0"/>
              </a:rPr>
              <a:t> SPIRITO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INIZIATIVA/CREATIVITA’/ SI ESPRIME LIBERAMENTE (AUTOSTIMA ADEGUATA).</a:t>
            </a:r>
          </a:p>
          <a:p>
            <a:pPr algn="just">
              <a:buNone/>
            </a:pPr>
            <a:r>
              <a:rPr lang="it-IT" dirty="0" smtClean="0">
                <a:latin typeface="Comic Sans MS" pitchFamily="66" charset="0"/>
              </a:rPr>
              <a:t>	DA ADULTO:NON RISPETTA REGOLE MA E’ ADEGUATO (RABBIA CONTROLLATA)</a:t>
            </a:r>
          </a:p>
          <a:p>
            <a:pPr algn="just"/>
            <a:r>
              <a:rPr lang="it-IT" u="sng" dirty="0" smtClean="0">
                <a:latin typeface="Comic Sans MS" pitchFamily="66" charset="0"/>
              </a:rPr>
              <a:t>NEGATIVO/RIBELLE:</a:t>
            </a:r>
            <a:r>
              <a:rPr lang="it-IT" dirty="0" smtClean="0">
                <a:latin typeface="Comic Sans MS" pitchFamily="66" charset="0"/>
              </a:rPr>
              <a:t> LIBERTA’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ESPRESSIONE MA DISTRUTTIVA ED INADEGUATA PER SE’ E PER GLI ALTRI (</a:t>
            </a:r>
            <a:r>
              <a:rPr lang="it-IT" dirty="0" err="1" smtClean="0">
                <a:latin typeface="Comic Sans MS" pitchFamily="66" charset="0"/>
              </a:rPr>
              <a:t>CENA…</a:t>
            </a:r>
            <a:r>
              <a:rPr lang="it-IT" dirty="0" smtClean="0">
                <a:latin typeface="Comic Sans MS" pitchFamily="66" charset="0"/>
              </a:rPr>
              <a:t>)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itchFamily="66" charset="0"/>
              </a:rPr>
              <a:t>TRE “FAMI”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400" b="1" dirty="0" smtClean="0">
                <a:latin typeface="Comic Sans MS" pitchFamily="66" charset="0"/>
              </a:rPr>
              <a:t>TRE “FAMI”</a:t>
            </a: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FAME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STIMOLO: SENSAZIONI E STIMOLI, CURIOSITA’</a:t>
            </a:r>
          </a:p>
          <a:p>
            <a:r>
              <a:rPr lang="it-IT" dirty="0" smtClean="0">
                <a:latin typeface="Comic Sans MS" pitchFamily="66" charset="0"/>
              </a:rPr>
              <a:t>FAME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RICONOSCIMENTO: SAPERE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ESISTERE,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NON ESSERE UN FANTASMA IN MEZZO AGLI ALTRI</a:t>
            </a:r>
          </a:p>
          <a:p>
            <a:r>
              <a:rPr lang="it-IT" dirty="0" smtClean="0">
                <a:latin typeface="Comic Sans MS" pitchFamily="66" charset="0"/>
              </a:rPr>
              <a:t>FAME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STRUTTURA: COME STRUTTURARE IL TEMPO NELLE ORE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VEGLIA.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 dirty="0" smtClean="0">
              <a:latin typeface="Comic Sans MS" pitchFamily="66" charset="0"/>
            </a:endParaRPr>
          </a:p>
          <a:p>
            <a:endParaRPr lang="it-IT" dirty="0" smtClean="0">
              <a:latin typeface="Comic Sans MS" pitchFamily="66" charset="0"/>
            </a:endParaRP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LE TRE “FAMI” SONO FONDAMENTALI E SERVONO PER FAR SI CHE LA PSICHE SI POSSA STRUTTUTRARE E  MANTENERE IN EQUILIBRIO</a:t>
            </a:r>
          </a:p>
          <a:p>
            <a:endParaRPr lang="it-IT" dirty="0">
              <a:latin typeface="Comic Sans MS" pitchFamily="66" charset="0"/>
            </a:endParaRPr>
          </a:p>
          <a:p>
            <a:r>
              <a:rPr lang="it-IT" u="sng" dirty="0" err="1" smtClean="0">
                <a:latin typeface="Comic Sans MS" pitchFamily="66" charset="0"/>
              </a:rPr>
              <a:t>REGOLE+CONTENIMENTO</a:t>
            </a:r>
            <a:r>
              <a:rPr lang="it-IT" u="sng" dirty="0" smtClean="0">
                <a:latin typeface="Comic Sans MS" pitchFamily="66" charset="0"/>
              </a:rPr>
              <a:t> AFFETTIVO</a:t>
            </a:r>
            <a:r>
              <a:rPr lang="it-IT" dirty="0" smtClean="0">
                <a:latin typeface="Comic Sans MS" pitchFamily="66" charset="0"/>
              </a:rPr>
              <a:t> SODDISFANO TUTTI E TRE QUESTI BISOGNI INDISPENSABILI</a:t>
            </a:r>
            <a:endParaRPr lang="it-IT" u="sng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itchFamily="66" charset="0"/>
              </a:rPr>
              <a:t>STILI GENITORIALI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latin typeface="Comic Sans MS" pitchFamily="66" charset="0"/>
              </a:rPr>
              <a:t>AFFETTIVO POSITIVO</a:t>
            </a: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AFFETTIVO NEGATIVO</a:t>
            </a: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CRITICO POSITIVO</a:t>
            </a: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CRITICO NEGATIVO</a:t>
            </a:r>
          </a:p>
          <a:p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atin typeface="Comic Sans MS" pitchFamily="66" charset="0"/>
              </a:rPr>
              <a:t>STILE GENITORIALE AFFETTIVO POSITIVO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3600" b="1" dirty="0" smtClean="0">
                <a:latin typeface="Comic Sans MS" pitchFamily="66" charset="0"/>
              </a:rPr>
              <a:t> GENITORE AFFETTIVO POSITIVO</a:t>
            </a:r>
          </a:p>
          <a:p>
            <a:r>
              <a:rPr lang="it-IT" dirty="0" smtClean="0">
                <a:latin typeface="Comic Sans MS" pitchFamily="66" charset="0"/>
              </a:rPr>
              <a:t>INVITA LA PERSONA A SODDISFARE I PROPRI BISOGNI</a:t>
            </a:r>
          </a:p>
          <a:p>
            <a:r>
              <a:rPr lang="it-IT" dirty="0" smtClean="0">
                <a:latin typeface="Comic Sans MS" pitchFamily="66" charset="0"/>
              </a:rPr>
              <a:t>OFFRE AIUTO</a:t>
            </a:r>
          </a:p>
          <a:p>
            <a:r>
              <a:rPr lang="it-IT" dirty="0" smtClean="0">
                <a:latin typeface="Comic Sans MS" pitchFamily="66" charset="0"/>
              </a:rPr>
              <a:t>RICONOSCE I BISOGNI DEL FIGLIO</a:t>
            </a:r>
          </a:p>
          <a:p>
            <a:r>
              <a:rPr lang="it-IT" dirty="0" smtClean="0">
                <a:latin typeface="Comic Sans MS" pitchFamily="66" charset="0"/>
              </a:rPr>
              <a:t>RICONOSCE GLI STATI </a:t>
            </a:r>
            <a:r>
              <a:rPr lang="it-IT" dirty="0" err="1" smtClean="0">
                <a:latin typeface="Comic Sans MS" pitchFamily="66" charset="0"/>
              </a:rPr>
              <a:t>D’ANIMO</a:t>
            </a:r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DA’ IL PERMESSO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FARE BENE LE COSE</a:t>
            </a:r>
          </a:p>
          <a:p>
            <a:r>
              <a:rPr lang="it-IT" dirty="0" smtClean="0">
                <a:latin typeface="Comic Sans MS" pitchFamily="66" charset="0"/>
              </a:rPr>
              <a:t>DA’ IL PERMESSO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CAMBIARE IDEA</a:t>
            </a:r>
          </a:p>
          <a:p>
            <a:r>
              <a:rPr lang="it-IT" dirty="0" smtClean="0">
                <a:latin typeface="Comic Sans MS" pitchFamily="66" charset="0"/>
              </a:rPr>
              <a:t>DA’ IL PERMESSO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SBAGLIARE</a:t>
            </a:r>
          </a:p>
          <a:p>
            <a:r>
              <a:rPr lang="it-IT" dirty="0" smtClean="0">
                <a:latin typeface="Comic Sans MS" pitchFamily="66" charset="0"/>
              </a:rPr>
              <a:t>DA’ IL PERMESSO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ESSERE SE STESSO</a:t>
            </a:r>
          </a:p>
          <a:p>
            <a:r>
              <a:rPr lang="it-IT" dirty="0" smtClean="0">
                <a:latin typeface="Comic Sans MS" pitchFamily="66" charset="0"/>
              </a:rPr>
              <a:t>INSEGNA L’AUTONOMIA</a:t>
            </a:r>
          </a:p>
          <a:p>
            <a:r>
              <a:rPr lang="it-IT" dirty="0" smtClean="0">
                <a:latin typeface="Comic Sans MS" pitchFamily="66" charset="0"/>
              </a:rPr>
              <a:t>AMA IL FIGLIO INCONDIZIONATAMENTE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pic>
        <p:nvPicPr>
          <p:cNvPr id="3074" name="Picture 2" descr="C:\Users\Moira\Desktop\th (5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Comic Sans MS" pitchFamily="66" charset="0"/>
              </a:rPr>
              <a:t>GENITORE AFFETTIVO NEGATIVO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sz="3600" b="1" dirty="0" smtClean="0">
                <a:latin typeface="Comic Sans MS" pitchFamily="66" charset="0"/>
              </a:rPr>
              <a:t>GENITORE AFFETTIVO NEGATIVO</a:t>
            </a:r>
            <a:endParaRPr lang="it-IT" sz="3900" b="1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APPARENTEMENTE SOSTIENE</a:t>
            </a:r>
          </a:p>
          <a:p>
            <a:r>
              <a:rPr lang="it-IT" dirty="0" smtClean="0">
                <a:latin typeface="Comic Sans MS" pitchFamily="66" charset="0"/>
              </a:rPr>
              <a:t>INVITA ALLA DIPENDENZA, AL FALLIMENTO</a:t>
            </a:r>
          </a:p>
          <a:p>
            <a:r>
              <a:rPr lang="it-IT" dirty="0" smtClean="0">
                <a:latin typeface="Comic Sans MS" pitchFamily="66" charset="0"/>
              </a:rPr>
              <a:t>DISCONOSCE LA POSSIBILITA’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CRESCERE 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ESSERE SE STESSI</a:t>
            </a:r>
          </a:p>
          <a:p>
            <a:r>
              <a:rPr lang="it-IT" dirty="0" smtClean="0">
                <a:latin typeface="Comic Sans MS" pitchFamily="66" charset="0"/>
              </a:rPr>
              <a:t>SI SOSTITUISCE </a:t>
            </a:r>
          </a:p>
          <a:p>
            <a:r>
              <a:rPr lang="it-IT" dirty="0" smtClean="0">
                <a:latin typeface="Comic Sans MS" pitchFamily="66" charset="0"/>
              </a:rPr>
              <a:t>ANTICIPA I BISOGNI</a:t>
            </a:r>
          </a:p>
          <a:p>
            <a:r>
              <a:rPr lang="it-IT" dirty="0" smtClean="0">
                <a:latin typeface="Comic Sans MS" pitchFamily="66" charset="0"/>
              </a:rPr>
              <a:t>IMPONE IL PROPRIO VOLERE</a:t>
            </a:r>
          </a:p>
          <a:p>
            <a:r>
              <a:rPr lang="it-IT" dirty="0" smtClean="0">
                <a:latin typeface="Comic Sans MS" pitchFamily="66" charset="0"/>
              </a:rPr>
              <a:t>SOFFOCA </a:t>
            </a:r>
          </a:p>
          <a:p>
            <a:r>
              <a:rPr lang="it-IT" dirty="0" smtClean="0">
                <a:latin typeface="Comic Sans MS" pitchFamily="66" charset="0"/>
              </a:rPr>
              <a:t>NON GUIDA </a:t>
            </a:r>
          </a:p>
          <a:p>
            <a:r>
              <a:rPr lang="it-IT" dirty="0" smtClean="0">
                <a:latin typeface="Comic Sans MS" pitchFamily="66" charset="0"/>
              </a:rPr>
              <a:t>(MOLTO SPESSO IN MANIERA INCONSCIA)</a:t>
            </a:r>
          </a:p>
          <a:p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pic>
        <p:nvPicPr>
          <p:cNvPr id="4098" name="Picture 2" descr="C:\Users\Moira\Desktop\th (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pic>
        <p:nvPicPr>
          <p:cNvPr id="7170" name="Picture 2" descr="C:\Users\Moira\Desktop\th (6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itchFamily="66" charset="0"/>
              </a:rPr>
              <a:t>REGOLA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 dpi="0" rotWithShape="1">
            <a:blip r:embed="rId2" cstate="print"/>
            <a:srcRect/>
            <a:stretch>
              <a:fillRect/>
            </a:stretch>
          </a:blipFill>
        </p:spPr>
        <p:txBody>
          <a:bodyPr>
            <a:normAutofit/>
          </a:bodyPr>
          <a:lstStyle/>
          <a:p>
            <a:pPr algn="just"/>
            <a:endParaRPr lang="it-IT" sz="2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400" b="1" dirty="0" smtClean="0">
                <a:latin typeface="Comic Sans MS" pitchFamily="66" charset="0"/>
              </a:rPr>
              <a:t>REGOLA</a:t>
            </a:r>
          </a:p>
          <a:p>
            <a:pPr algn="just">
              <a:buNone/>
            </a:pPr>
            <a:endParaRPr lang="it-IT" sz="2800" dirty="0" smtClean="0">
              <a:latin typeface="Comic Sans MS" pitchFamily="66" charset="0"/>
            </a:endParaRPr>
          </a:p>
          <a:p>
            <a:pPr algn="just"/>
            <a:r>
              <a:rPr lang="it-IT" sz="2800" dirty="0" smtClean="0">
                <a:latin typeface="Comic Sans MS" pitchFamily="66" charset="0"/>
              </a:rPr>
              <a:t>NORMA CHE UN GRUPPO SOCIALE SI DA’ PER ASSICURARE LA SOPRAVVIVENZA DEL GRUPPO E PER PERSEGUIRE I FINI CHE LO STESSO RITIENE PREMINENTI.</a:t>
            </a:r>
          </a:p>
          <a:p>
            <a:pPr algn="just"/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TRASMISSIONE TRAMITE LA COMUNICAZIONE.</a:t>
            </a:r>
            <a:endParaRPr lang="it-IT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atin typeface="Comic Sans MS" pitchFamily="66" charset="0"/>
              </a:rPr>
              <a:t>GENITORE CRITICO POSITIVO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b="1" dirty="0" smtClean="0">
                <a:latin typeface="Comic Sans MS" pitchFamily="66" charset="0"/>
              </a:rPr>
              <a:t>GENITORE CRITICO POSITIVO</a:t>
            </a: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MOSTRA COME FARE LE COSE</a:t>
            </a:r>
          </a:p>
          <a:p>
            <a:r>
              <a:rPr lang="it-IT" dirty="0" smtClean="0">
                <a:latin typeface="Comic Sans MS" pitchFamily="66" charset="0"/>
              </a:rPr>
              <a:t>SOSTIENE E INCORAGGIA</a:t>
            </a:r>
          </a:p>
          <a:p>
            <a:r>
              <a:rPr lang="it-IT" dirty="0" smtClean="0">
                <a:latin typeface="Comic Sans MS" pitchFamily="66" charset="0"/>
              </a:rPr>
              <a:t>C’E’ AL MOMENTO DEL BISOGNO</a:t>
            </a:r>
          </a:p>
          <a:p>
            <a:r>
              <a:rPr lang="it-IT" dirty="0" smtClean="0">
                <a:latin typeface="Comic Sans MS" pitchFamily="66" charset="0"/>
              </a:rPr>
              <a:t>NEGOZIA CONTRATTI</a:t>
            </a:r>
          </a:p>
          <a:p>
            <a:r>
              <a:rPr lang="it-IT" dirty="0" smtClean="0">
                <a:latin typeface="Comic Sans MS" pitchFamily="66" charset="0"/>
              </a:rPr>
              <a:t>FORNISCE REGOLE E LIMITI</a:t>
            </a:r>
          </a:p>
          <a:p>
            <a:r>
              <a:rPr lang="it-IT" dirty="0" smtClean="0">
                <a:latin typeface="Comic Sans MS" pitchFamily="66" charset="0"/>
              </a:rPr>
              <a:t>INSEGNA L’ASSERTIVITA’</a:t>
            </a:r>
          </a:p>
          <a:p>
            <a:r>
              <a:rPr lang="it-IT" dirty="0" smtClean="0">
                <a:latin typeface="Comic Sans MS" pitchFamily="66" charset="0"/>
              </a:rPr>
              <a:t>INSEGNA A MANTENERE FEDE AGLI IMPEGNI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it-IT" dirty="0">
              <a:latin typeface="Comic Sans MS" pitchFamily="66" charset="0"/>
            </a:endParaRPr>
          </a:p>
        </p:txBody>
      </p:sp>
      <p:pic>
        <p:nvPicPr>
          <p:cNvPr id="5122" name="Picture 2" descr="C:\Users\Moira\Desktop\th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 descr="C:\Users\Moira\Desktop\th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latin typeface="Comic Sans MS" pitchFamily="66" charset="0"/>
              </a:rPr>
              <a:t>GENITORE CRITICO NEGATIVO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000" b="1" dirty="0" smtClean="0">
                <a:latin typeface="Comic Sans MS" pitchFamily="66" charset="0"/>
              </a:rPr>
              <a:t>GENITORE CRITICO NEGATIVO</a:t>
            </a: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RIDICOLIZZA</a:t>
            </a:r>
          </a:p>
          <a:p>
            <a:r>
              <a:rPr lang="it-IT" dirty="0" smtClean="0">
                <a:latin typeface="Comic Sans MS" pitchFamily="66" charset="0"/>
              </a:rPr>
              <a:t>GIUDICA </a:t>
            </a:r>
          </a:p>
          <a:p>
            <a:r>
              <a:rPr lang="it-IT" dirty="0" smtClean="0">
                <a:latin typeface="Comic Sans MS" pitchFamily="66" charset="0"/>
              </a:rPr>
              <a:t>PARAGONA AGLI ALTRI</a:t>
            </a:r>
          </a:p>
          <a:p>
            <a:r>
              <a:rPr lang="it-IT" dirty="0" smtClean="0">
                <a:latin typeface="Comic Sans MS" pitchFamily="66" charset="0"/>
              </a:rPr>
              <a:t>SCORAGGIA </a:t>
            </a:r>
          </a:p>
          <a:p>
            <a:r>
              <a:rPr lang="it-IT" dirty="0" smtClean="0">
                <a:latin typeface="Comic Sans MS" pitchFamily="66" charset="0"/>
              </a:rPr>
              <a:t>METTE IN DIFFICOLTA’ </a:t>
            </a:r>
          </a:p>
          <a:p>
            <a:r>
              <a:rPr lang="it-IT" dirty="0" smtClean="0">
                <a:latin typeface="Comic Sans MS" pitchFamily="66" charset="0"/>
              </a:rPr>
              <a:t>TROVA DIFETTI</a:t>
            </a:r>
          </a:p>
          <a:p>
            <a:r>
              <a:rPr lang="it-IT" dirty="0" err="1" smtClean="0">
                <a:latin typeface="Comic Sans MS" pitchFamily="66" charset="0"/>
              </a:rPr>
              <a:t>…………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pic>
        <p:nvPicPr>
          <p:cNvPr id="6146" name="Picture 2" descr="C:\Users\Moira\Desktop\th (1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it-IT" dirty="0" smtClean="0">
                <a:latin typeface="Comic Sans MS" pitchFamily="66" charset="0"/>
              </a:rPr>
              <a:t>	MODALITA’ AFFETTIVA POSITIVA E CRITICA POSITIVA</a:t>
            </a:r>
          </a:p>
          <a:p>
            <a:pPr algn="ctr"/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dirty="0" smtClean="0">
                <a:latin typeface="Comic Sans MS" pitchFamily="66" charset="0"/>
              </a:rPr>
              <a:t>INCORAGGIANO L’AUTOSTIMA</a:t>
            </a:r>
          </a:p>
          <a:p>
            <a:pPr algn="ctr">
              <a:buNone/>
            </a:pPr>
            <a:endParaRPr lang="it-IT" dirty="0">
              <a:latin typeface="Comic Sans MS" pitchFamily="66" charset="0"/>
            </a:endParaRPr>
          </a:p>
          <a:p>
            <a:pPr algn="ctr">
              <a:buNone/>
            </a:pPr>
            <a:r>
              <a:rPr lang="it-IT" dirty="0" smtClean="0">
                <a:latin typeface="Comic Sans MS" pitchFamily="66" charset="0"/>
              </a:rPr>
              <a:t>MODALITA’ AFFETTIVA NEGATIVA E CRITICA NEGATIVA</a:t>
            </a:r>
          </a:p>
          <a:p>
            <a:pPr algn="ctr">
              <a:buNone/>
            </a:pPr>
            <a:endParaRPr lang="it-IT" dirty="0">
              <a:latin typeface="Comic Sans MS" pitchFamily="66" charset="0"/>
            </a:endParaRPr>
          </a:p>
          <a:p>
            <a:pPr algn="ctr">
              <a:buNone/>
            </a:pPr>
            <a:r>
              <a:rPr lang="it-IT" dirty="0" smtClean="0">
                <a:latin typeface="Comic Sans MS" pitchFamily="66" charset="0"/>
              </a:rPr>
              <a:t>DEMOLISCONO L’AUTOSTIMA</a:t>
            </a:r>
            <a:endParaRPr lang="it-IT" dirty="0">
              <a:latin typeface="Comic Sans MS" pitchFamily="66" charset="0"/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4139952" y="1052736"/>
            <a:ext cx="484632" cy="648072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4211960" y="3933056"/>
            <a:ext cx="484632" cy="648072"/>
          </a:xfrm>
          <a:prstGeom prst="downArrow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r>
              <a:rPr lang="it-IT" b="1" dirty="0" smtClean="0">
                <a:latin typeface="Comic Sans MS" pitchFamily="66" charset="0"/>
              </a:rPr>
              <a:t>NON ESISTONO “GENITORI BRAVI” E “GENITORI NON BRAVI”</a:t>
            </a:r>
          </a:p>
          <a:p>
            <a:pPr>
              <a:buNone/>
            </a:pPr>
            <a:endParaRPr lang="it-IT" b="1" dirty="0" smtClean="0">
              <a:latin typeface="Comic Sans MS" pitchFamily="66" charset="0"/>
            </a:endParaRPr>
          </a:p>
          <a:p>
            <a:r>
              <a:rPr lang="it-IT" b="1" dirty="0" smtClean="0">
                <a:latin typeface="Comic Sans MS" pitchFamily="66" charset="0"/>
              </a:rPr>
              <a:t>TUTTI GLI ADULTI HANNO QUESTIONI IRRISOLTE NEL PROPRIO INTRAPSICHICO CHE INFLUENZANO IN MANIERA INCONSCIA IL LORO MODO </a:t>
            </a:r>
            <a:r>
              <a:rPr lang="it-IT" b="1" dirty="0" err="1" smtClean="0">
                <a:latin typeface="Comic Sans MS" pitchFamily="66" charset="0"/>
              </a:rPr>
              <a:t>DI</a:t>
            </a:r>
            <a:r>
              <a:rPr lang="it-IT" b="1" dirty="0" smtClean="0">
                <a:latin typeface="Comic Sans MS" pitchFamily="66" charset="0"/>
              </a:rPr>
              <a:t> VIVERE ED IL RAPPORTO CON I FIGLI</a:t>
            </a:r>
          </a:p>
          <a:p>
            <a:pPr>
              <a:buNone/>
            </a:pPr>
            <a:endParaRPr lang="it-IT" b="1" dirty="0" smtClean="0">
              <a:latin typeface="Comic Sans MS" pitchFamily="66" charset="0"/>
            </a:endParaRPr>
          </a:p>
          <a:p>
            <a:r>
              <a:rPr lang="it-IT" b="1" dirty="0" smtClean="0">
                <a:latin typeface="Comic Sans MS" pitchFamily="66" charset="0"/>
              </a:rPr>
              <a:t>LA RIUSCITA O MENO DEL PROCESSO EDUCATIVO DIPENDE DALLA NUMEROSITA’ E GRAVITA’ </a:t>
            </a:r>
            <a:r>
              <a:rPr lang="it-IT" b="1" dirty="0" err="1" smtClean="0">
                <a:latin typeface="Comic Sans MS" pitchFamily="66" charset="0"/>
              </a:rPr>
              <a:t>DI</a:t>
            </a:r>
            <a:r>
              <a:rPr lang="it-IT" b="1" dirty="0" smtClean="0">
                <a:latin typeface="Comic Sans MS" pitchFamily="66" charset="0"/>
              </a:rPr>
              <a:t> CERTE QUESTIONI E DA QUANTO QUESTE INVADONO LO STATO DELL’IO ADULTO DELLA PERSONA STESSA</a:t>
            </a:r>
          </a:p>
          <a:p>
            <a:pPr>
              <a:buNone/>
            </a:pPr>
            <a:endParaRPr lang="it-IT" b="1" dirty="0" smtClean="0">
              <a:latin typeface="Comic Sans MS" pitchFamily="66" charset="0"/>
            </a:endParaRPr>
          </a:p>
          <a:p>
            <a:pPr>
              <a:buNone/>
            </a:pPr>
            <a:endParaRPr lang="it-IT" b="1" dirty="0" smtClean="0">
              <a:latin typeface="Comic Sans MS" pitchFamily="66" charset="0"/>
            </a:endParaRPr>
          </a:p>
          <a:p>
            <a:pPr>
              <a:buNone/>
            </a:pPr>
            <a:endParaRPr lang="it-IT" b="1" dirty="0" smtClean="0">
              <a:latin typeface="Comic Sans MS" pitchFamily="66" charset="0"/>
            </a:endParaRPr>
          </a:p>
          <a:p>
            <a:pPr>
              <a:buNone/>
            </a:pPr>
            <a:endParaRPr lang="it-IT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latin typeface="Comic Sans MS" pitchFamily="66" charset="0"/>
              </a:rPr>
              <a:t>ESERCITAZIONE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endParaRPr lang="it-IT" dirty="0" smtClean="0">
              <a:latin typeface="Comic Sans MS" pitchFamily="66" charset="0"/>
            </a:endParaRPr>
          </a:p>
          <a:p>
            <a:pPr marL="514350" indent="-514350" algn="ctr">
              <a:buNone/>
            </a:pPr>
            <a:r>
              <a:rPr lang="it-IT" sz="4000" b="1" dirty="0" smtClean="0">
                <a:latin typeface="Comic Sans MS" pitchFamily="66" charset="0"/>
              </a:rPr>
              <a:t>ESERCITAZIONE:</a:t>
            </a:r>
          </a:p>
          <a:p>
            <a:pPr marL="514350" indent="-514350" algn="just">
              <a:buNone/>
            </a:pPr>
            <a:r>
              <a:rPr lang="it-IT" sz="3600" dirty="0" smtClean="0">
                <a:latin typeface="Comic Sans MS" pitchFamily="66" charset="0"/>
              </a:rPr>
              <a:t>	FANTASIA GUIDATA</a:t>
            </a:r>
          </a:p>
          <a:p>
            <a:pPr marL="514350" indent="-514350">
              <a:buAutoNum type="arabicParenR"/>
            </a:pPr>
            <a:endParaRPr lang="it-IT" dirty="0" smtClean="0">
              <a:latin typeface="Comic Sans MS" pitchFamily="66" charset="0"/>
            </a:endParaRPr>
          </a:p>
          <a:p>
            <a:pPr marL="514350" indent="-514350">
              <a:buAutoNum type="arabicParenR"/>
            </a:pPr>
            <a:r>
              <a:rPr lang="it-IT" dirty="0" smtClean="0">
                <a:latin typeface="Comic Sans MS" pitchFamily="66" charset="0"/>
              </a:rPr>
              <a:t>CHE RICORDO HO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MIA MADRE E DELLE REGOLE</a:t>
            </a:r>
          </a:p>
          <a:p>
            <a:pPr marL="514350" indent="-514350">
              <a:buAutoNum type="arabicParenR"/>
            </a:pPr>
            <a:r>
              <a:rPr lang="it-IT" dirty="0" smtClean="0">
                <a:latin typeface="Comic Sans MS" pitchFamily="66" charset="0"/>
              </a:rPr>
              <a:t>CHE RICORDO HO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MIO PADRE E DELLE REGOLE</a:t>
            </a:r>
          </a:p>
          <a:p>
            <a:pPr marL="514350" indent="-514350">
              <a:buAutoNum type="arabicParenR"/>
            </a:pPr>
            <a:endParaRPr lang="it-IT" dirty="0" smtClean="0">
              <a:latin typeface="Comic Sans MS" pitchFamily="66" charset="0"/>
            </a:endParaRPr>
          </a:p>
          <a:p>
            <a:pPr marL="514350" indent="-514350">
              <a:buAutoNum type="arabicParenR"/>
            </a:pPr>
            <a:endParaRPr lang="it-IT" dirty="0" smtClean="0">
              <a:latin typeface="Comic Sans MS" pitchFamily="66" charset="0"/>
            </a:endParaRPr>
          </a:p>
          <a:p>
            <a:pPr marL="514350" indent="-514350">
              <a:buAutoNum type="arabicParenR"/>
            </a:pPr>
            <a:r>
              <a:rPr lang="it-IT" dirty="0" smtClean="0">
                <a:latin typeface="Comic Sans MS" pitchFamily="66" charset="0"/>
              </a:rPr>
              <a:t>CHE GENITORE PENSO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ESSERE IO OGGI: IL MIO RAPPORTO CON LE REGOLE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Comic Sans MS" pitchFamily="66" charset="0"/>
              </a:rPr>
              <a:t>FIGLI SENZA REGOLE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latin typeface="Comic Sans MS" pitchFamily="66" charset="0"/>
              </a:rPr>
              <a:t>ONNIPOTENZA</a:t>
            </a:r>
          </a:p>
          <a:p>
            <a:r>
              <a:rPr lang="it-IT" dirty="0" smtClean="0">
                <a:latin typeface="Comic Sans MS" pitchFamily="66" charset="0"/>
              </a:rPr>
              <a:t>ONNIPOTENZA E SUPERPOTENZA INFANTILE = NON SONO CONGENITE</a:t>
            </a:r>
          </a:p>
          <a:p>
            <a:r>
              <a:rPr lang="it-IT" dirty="0" smtClean="0">
                <a:latin typeface="Comic Sans MS" pitchFamily="66" charset="0"/>
              </a:rPr>
              <a:t>“ARTE SOTTILE” CHE IL BAMBINO IMPARA GIORNO PER GIORNO, TRAMITE LO SCAMBIO CON IL MONDO CHE LO CIRCONDA</a:t>
            </a:r>
          </a:p>
          <a:p>
            <a:r>
              <a:rPr lang="it-IT" dirty="0" smtClean="0">
                <a:latin typeface="Comic Sans MS" pitchFamily="66" charset="0"/>
              </a:rPr>
              <a:t>VINCITA APPARENTE/PERDITA REALE (IDENTITA’, SICUREZZA, AUTOSTIMA, PUNTI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</a:t>
            </a:r>
            <a:r>
              <a:rPr lang="it-IT" dirty="0" err="1" smtClean="0">
                <a:latin typeface="Comic Sans MS" pitchFamily="66" charset="0"/>
              </a:rPr>
              <a:t>RIFERIMENTO…</a:t>
            </a:r>
            <a:r>
              <a:rPr lang="it-IT" dirty="0" smtClean="0">
                <a:latin typeface="Comic Sans MS" pitchFamily="66" charset="0"/>
              </a:rPr>
              <a:t>.)</a:t>
            </a:r>
          </a:p>
          <a:p>
            <a:r>
              <a:rPr lang="it-IT" dirty="0" smtClean="0">
                <a:latin typeface="Comic Sans MS" pitchFamily="66" charset="0"/>
              </a:rPr>
              <a:t>PERDITA DEL BAMBINO</a:t>
            </a:r>
          </a:p>
          <a:p>
            <a:r>
              <a:rPr lang="it-IT" dirty="0" smtClean="0">
                <a:latin typeface="Comic Sans MS" pitchFamily="66" charset="0"/>
              </a:rPr>
              <a:t>PERDITA DEL GENITORE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b="1" dirty="0" smtClean="0">
                <a:latin typeface="Comic Sans MS" pitchFamily="66" charset="0"/>
              </a:rPr>
              <a:t>IL PUNTO </a:t>
            </a:r>
            <a:r>
              <a:rPr lang="it-IT" b="1" dirty="0" err="1" smtClean="0">
                <a:latin typeface="Comic Sans MS" pitchFamily="66" charset="0"/>
              </a:rPr>
              <a:t>DI</a:t>
            </a:r>
            <a:r>
              <a:rPr lang="it-IT" b="1" dirty="0" smtClean="0">
                <a:latin typeface="Comic Sans MS" pitchFamily="66" charset="0"/>
              </a:rPr>
              <a:t> VISTA DEL BAMBINO</a:t>
            </a:r>
            <a:endParaRPr lang="it-IT" b="1" dirty="0">
              <a:latin typeface="Comic Sans MS" pitchFamily="66" charset="0"/>
            </a:endParaRPr>
          </a:p>
        </p:txBody>
      </p:sp>
      <p:pic>
        <p:nvPicPr>
          <p:cNvPr id="2050" name="Picture 2" descr="C:\Users\Moira\Desktop\th (1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72616" y="1628800"/>
            <a:ext cx="11017224" cy="522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 algn="just">
              <a:buNone/>
            </a:pPr>
            <a:endParaRPr lang="it-IT" dirty="0" smtClean="0">
              <a:latin typeface="Comic Sans MS" pitchFamily="66" charset="0"/>
            </a:endParaRPr>
          </a:p>
          <a:p>
            <a:pPr algn="just">
              <a:buNone/>
            </a:pPr>
            <a:endParaRPr lang="it-IT" dirty="0" smtClean="0">
              <a:latin typeface="Comic Sans MS" pitchFamily="66" charset="0"/>
            </a:endParaRPr>
          </a:p>
          <a:p>
            <a:pPr algn="just"/>
            <a:r>
              <a:rPr lang="it-IT" dirty="0" smtClean="0">
                <a:latin typeface="Comic Sans MS" pitchFamily="66" charset="0"/>
              </a:rPr>
              <a:t>COMUNICAZIONE VERBALE</a:t>
            </a:r>
          </a:p>
          <a:p>
            <a:pPr algn="just"/>
            <a:r>
              <a:rPr lang="it-IT" dirty="0" smtClean="0">
                <a:latin typeface="Comic Sans MS" pitchFamily="66" charset="0"/>
              </a:rPr>
              <a:t>COMUNICAZIONE NON VERBALE</a:t>
            </a:r>
          </a:p>
          <a:p>
            <a:pPr algn="just"/>
            <a:r>
              <a:rPr lang="it-IT" dirty="0" smtClean="0">
                <a:latin typeface="Comic Sans MS" pitchFamily="66" charset="0"/>
              </a:rPr>
              <a:t>CONTENUTO</a:t>
            </a:r>
          </a:p>
          <a:p>
            <a:pPr algn="just"/>
            <a:r>
              <a:rPr lang="it-IT" dirty="0" smtClean="0">
                <a:latin typeface="Comic Sans MS" pitchFamily="66" charset="0"/>
              </a:rPr>
              <a:t>PROCESSO </a:t>
            </a:r>
          </a:p>
          <a:p>
            <a:pPr algn="just"/>
            <a:r>
              <a:rPr lang="it-IT" dirty="0" smtClean="0">
                <a:latin typeface="Comic Sans MS" pitchFamily="66" charset="0"/>
              </a:rPr>
              <a:t>MODELLAMENTO: OSSERVAZIONE DELLE AZIONI COMPIUTE DA ALTRI</a:t>
            </a:r>
          </a:p>
          <a:p>
            <a:pPr algn="just"/>
            <a:endParaRPr lang="it-IT" dirty="0">
              <a:latin typeface="Comic Sans MS" pitchFamily="66" charset="0"/>
            </a:endParaRPr>
          </a:p>
          <a:p>
            <a:pPr algn="just"/>
            <a:endParaRPr lang="it-IT" dirty="0" smtClean="0">
              <a:latin typeface="Comic Sans MS" pitchFamily="66" charset="0"/>
            </a:endParaRPr>
          </a:p>
          <a:p>
            <a:pPr algn="just"/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pic>
        <p:nvPicPr>
          <p:cNvPr id="5122" name="Picture 2" descr="C:\Users\Moira\Desktop\th (22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Comic Sans MS" pitchFamily="66" charset="0"/>
              </a:rPr>
              <a:t>ANGOSCIA</a:t>
            </a:r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it-IT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it-IT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b="1" dirty="0" smtClean="0">
                <a:latin typeface="Comic Sans MS" pitchFamily="66" charset="0"/>
              </a:rPr>
              <a:t>COME SI SENTE IL BAMBINO SENZA REGOLE?</a:t>
            </a:r>
          </a:p>
          <a:p>
            <a:pPr>
              <a:buNone/>
            </a:pPr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ESSERE AL CENTRO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UNA STANZA COMPLETAMENTE AL BUIO, OGNI GIORNO, TUTTI I </a:t>
            </a:r>
            <a:r>
              <a:rPr lang="it-IT" dirty="0" err="1" smtClean="0">
                <a:latin typeface="Comic Sans MS" pitchFamily="66" charset="0"/>
              </a:rPr>
              <a:t>GIORNI…</a:t>
            </a:r>
            <a:r>
              <a:rPr lang="it-IT" dirty="0" smtClean="0">
                <a:latin typeface="Comic Sans MS" pitchFamily="66" charset="0"/>
              </a:rPr>
              <a:t>.</a:t>
            </a:r>
          </a:p>
          <a:p>
            <a:r>
              <a:rPr lang="it-IT" dirty="0" smtClean="0">
                <a:latin typeface="Comic Sans MS" pitchFamily="66" charset="0"/>
              </a:rPr>
              <a:t>SENZA ALCUN RIFERIMENTO CHE LO AIUTI A VIVERE, AD ORIENTARSI NEL MONDO, NEL RAPPORTO CON L’ALTRO, CON SE </a:t>
            </a:r>
            <a:r>
              <a:rPr lang="it-IT" dirty="0" err="1" smtClean="0">
                <a:latin typeface="Comic Sans MS" pitchFamily="66" charset="0"/>
              </a:rPr>
              <a:t>STESSO…</a:t>
            </a:r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ANGOSCIA </a:t>
            </a:r>
          </a:p>
          <a:p>
            <a:r>
              <a:rPr lang="it-IT" dirty="0" smtClean="0">
                <a:latin typeface="Comic Sans MS" pitchFamily="66" charset="0"/>
              </a:rPr>
              <a:t>PAURA</a:t>
            </a:r>
          </a:p>
          <a:p>
            <a:r>
              <a:rPr lang="it-IT" dirty="0" smtClean="0">
                <a:latin typeface="Comic Sans MS" pitchFamily="66" charset="0"/>
              </a:rPr>
              <a:t>DISORIENTAMENTO</a:t>
            </a:r>
          </a:p>
          <a:p>
            <a:r>
              <a:rPr lang="it-IT" dirty="0" smtClean="0">
                <a:latin typeface="Comic Sans MS" pitchFamily="66" charset="0"/>
              </a:rPr>
              <a:t>CONFUSIONE</a:t>
            </a:r>
          </a:p>
          <a:p>
            <a:r>
              <a:rPr lang="it-IT" dirty="0" smtClean="0">
                <a:latin typeface="Comic Sans MS" pitchFamily="66" charset="0"/>
              </a:rPr>
              <a:t>RABBIA</a:t>
            </a:r>
          </a:p>
          <a:p>
            <a:r>
              <a:rPr lang="it-IT" dirty="0" smtClean="0">
                <a:latin typeface="Comic Sans MS" pitchFamily="66" charset="0"/>
              </a:rPr>
              <a:t>TRISTEZZA (RABBIA CHE COPRE LA TRISTEZZA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UN </a:t>
            </a:r>
            <a:r>
              <a:rPr lang="it-IT" dirty="0" err="1" smtClean="0">
                <a:latin typeface="Comic Sans MS" pitchFamily="66" charset="0"/>
              </a:rPr>
              <a:t>ABBANDONO…</a:t>
            </a:r>
            <a:r>
              <a:rPr lang="it-IT" dirty="0" smtClean="0">
                <a:latin typeface="Comic Sans MS" pitchFamily="66" charset="0"/>
              </a:rPr>
              <a:t>)</a:t>
            </a:r>
          </a:p>
          <a:p>
            <a:r>
              <a:rPr lang="it-IT" dirty="0" smtClean="0">
                <a:latin typeface="Comic Sans MS" pitchFamily="66" charset="0"/>
              </a:rPr>
              <a:t>SENTIRSI  INVISIBILE</a:t>
            </a:r>
          </a:p>
          <a:p>
            <a:r>
              <a:rPr lang="it-IT" dirty="0" smtClean="0">
                <a:latin typeface="Comic Sans MS" pitchFamily="66" charset="0"/>
              </a:rPr>
              <a:t>SENTIRSI POCO IMPORTANTE</a:t>
            </a:r>
          </a:p>
          <a:p>
            <a:r>
              <a:rPr lang="it-IT" dirty="0" smtClean="0">
                <a:latin typeface="Comic Sans MS" pitchFamily="66" charset="0"/>
              </a:rPr>
              <a:t>SENTIRSI NON AMATO</a:t>
            </a:r>
          </a:p>
          <a:p>
            <a:r>
              <a:rPr lang="it-IT" dirty="0" smtClean="0">
                <a:latin typeface="Comic Sans MS" pitchFamily="66" charset="0"/>
              </a:rPr>
              <a:t>SENTIRSI NON TENUTO NELLA MENTE (“NON </a:t>
            </a:r>
            <a:r>
              <a:rPr lang="it-IT" dirty="0" err="1" smtClean="0">
                <a:latin typeface="Comic Sans MS" pitchFamily="66" charset="0"/>
              </a:rPr>
              <a:t>C’E</a:t>
            </a:r>
            <a:r>
              <a:rPr lang="it-IT" dirty="0" smtClean="0">
                <a:latin typeface="Comic Sans MS" pitchFamily="66" charset="0"/>
              </a:rPr>
              <a:t>’ SPAZIO PER ME!”)</a:t>
            </a:r>
          </a:p>
          <a:p>
            <a:pPr>
              <a:buNone/>
            </a:pP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-243408"/>
            <a:ext cx="8229600" cy="518046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pic>
        <p:nvPicPr>
          <p:cNvPr id="6146" name="Picture 2" descr="C:\Users\Moira\Desktop\th (2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fontScale="85000" lnSpcReduction="20000"/>
          </a:bodyPr>
          <a:lstStyle/>
          <a:p>
            <a:r>
              <a:rPr lang="it-IT" dirty="0" smtClean="0">
                <a:latin typeface="Comic Sans MS" pitchFamily="66" charset="0"/>
              </a:rPr>
              <a:t>GENITORI “DISIMEGNATI”: GIOVANI, FIGLIO INATTESO, MODALITA’ PER NON ESSERE DISTURBATI E POTER CONTINUARE AD ATTRAVERSARE LA PROPRIA ADOLESCENZA</a:t>
            </a:r>
          </a:p>
          <a:p>
            <a:r>
              <a:rPr lang="it-IT" dirty="0" smtClean="0">
                <a:latin typeface="Comic Sans MS" pitchFamily="66" charset="0"/>
              </a:rPr>
              <a:t>GENITORI CHE HANNO DESIDERATO IL FIGLIO: BAMBINO = ADULTO IN MINIATURA/BAMBINO PERENNE.</a:t>
            </a:r>
          </a:p>
          <a:p>
            <a:r>
              <a:rPr lang="it-IT" dirty="0" smtClean="0">
                <a:latin typeface="Comic Sans MS" pitchFamily="66" charset="0"/>
              </a:rPr>
              <a:t>GENITORI CON BUCHI EVOLUTIVI RISPETTO ALLE REGOLE (GENITORI </a:t>
            </a:r>
            <a:r>
              <a:rPr lang="it-IT" dirty="0" err="1" smtClean="0">
                <a:latin typeface="Comic Sans MS" pitchFamily="66" charset="0"/>
              </a:rPr>
              <a:t>IPERATTIVI…</a:t>
            </a:r>
            <a:r>
              <a:rPr lang="it-IT" dirty="0" smtClean="0">
                <a:latin typeface="Comic Sans MS" pitchFamily="66" charset="0"/>
              </a:rPr>
              <a:t>) </a:t>
            </a:r>
          </a:p>
          <a:p>
            <a:r>
              <a:rPr lang="it-IT" dirty="0" smtClean="0">
                <a:latin typeface="Comic Sans MS" pitchFamily="66" charset="0"/>
              </a:rPr>
              <a:t>LASSISMO/AUTORITARISMO</a:t>
            </a:r>
          </a:p>
          <a:p>
            <a:r>
              <a:rPr lang="it-IT" dirty="0" smtClean="0">
                <a:latin typeface="Comic Sans MS" pitchFamily="66" charset="0"/>
              </a:rPr>
              <a:t>GENITORI CON DISTURBI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PERSONALITA’ (DEPRESSIONE, </a:t>
            </a:r>
            <a:r>
              <a:rPr lang="it-IT" dirty="0" err="1" smtClean="0">
                <a:latin typeface="Comic Sans MS" pitchFamily="66" charset="0"/>
              </a:rPr>
              <a:t>ANSIA…</a:t>
            </a:r>
            <a:r>
              <a:rPr lang="it-IT" dirty="0" smtClean="0">
                <a:latin typeface="Comic Sans MS" pitchFamily="66" charset="0"/>
              </a:rPr>
              <a:t>) MANCATA ENERGIA PER SE’</a:t>
            </a:r>
          </a:p>
          <a:p>
            <a:r>
              <a:rPr lang="it-IT" dirty="0" smtClean="0">
                <a:latin typeface="Comic Sans MS" pitchFamily="66" charset="0"/>
              </a:rPr>
              <a:t>CONFLITTI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COPPIA = FIGLIO UTILIZZATO COME MEZZO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COMUNICAZIONE</a:t>
            </a:r>
          </a:p>
          <a:p>
            <a:pPr>
              <a:buNone/>
            </a:pPr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(INFLUENZA DEI NONNI)</a:t>
            </a:r>
          </a:p>
          <a:p>
            <a:pPr>
              <a:buNone/>
            </a:pPr>
            <a:endParaRPr lang="it-IT" dirty="0" smtClean="0">
              <a:latin typeface="Comic Sans MS" pitchFamily="66" charset="0"/>
            </a:endParaRPr>
          </a:p>
          <a:p>
            <a:pPr>
              <a:buNone/>
            </a:pP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pic>
        <p:nvPicPr>
          <p:cNvPr id="1026" name="Picture 2" descr="C:\Users\Moira\Desktop\th (1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535488" cy="3356992"/>
          </a:xfrm>
          <a:prstGeom prst="rect">
            <a:avLst/>
          </a:prstGeom>
          <a:noFill/>
        </p:spPr>
      </p:pic>
      <p:pic>
        <p:nvPicPr>
          <p:cNvPr id="1027" name="Picture 3" descr="C:\Users\Moira\Desktop\th (1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4572000" cy="3356992"/>
          </a:xfrm>
          <a:prstGeom prst="rect">
            <a:avLst/>
          </a:prstGeom>
          <a:noFill/>
        </p:spPr>
      </p:pic>
      <p:pic>
        <p:nvPicPr>
          <p:cNvPr id="1028" name="Picture 4" descr="C:\Users\Moira\Desktop\th (1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56992"/>
            <a:ext cx="4572000" cy="3501008"/>
          </a:xfrm>
          <a:prstGeom prst="rect">
            <a:avLst/>
          </a:prstGeom>
          <a:noFill/>
        </p:spPr>
      </p:pic>
      <p:pic>
        <p:nvPicPr>
          <p:cNvPr id="1029" name="Picture 5" descr="C:\Users\Moira\Desktop\th (1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356992"/>
            <a:ext cx="4572000" cy="3501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 dirty="0" smtClean="0">
              <a:latin typeface="Comic Sans MS" pitchFamily="66" charset="0"/>
            </a:endParaRPr>
          </a:p>
          <a:p>
            <a:endParaRPr lang="it-IT" dirty="0" smtClean="0">
              <a:latin typeface="Comic Sans MS" pitchFamily="66" charset="0"/>
            </a:endParaRP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DIFFERENZA TRA STATO </a:t>
            </a:r>
            <a:r>
              <a:rPr lang="it-IT" dirty="0" err="1" smtClean="0">
                <a:latin typeface="Comic Sans MS" pitchFamily="66" charset="0"/>
              </a:rPr>
              <a:t>D’ANIMO</a:t>
            </a:r>
            <a:r>
              <a:rPr lang="it-IT" dirty="0" smtClean="0">
                <a:latin typeface="Comic Sans MS" pitchFamily="66" charset="0"/>
              </a:rPr>
              <a:t> PASSEGGERO E “TRATTO STABILE” (MIMICA, COMPORTAMENTO COSTANTI, IN VARI </a:t>
            </a:r>
            <a:r>
              <a:rPr lang="it-IT" dirty="0" err="1" smtClean="0">
                <a:latin typeface="Comic Sans MS" pitchFamily="66" charset="0"/>
              </a:rPr>
              <a:t>CONTESTI…</a:t>
            </a:r>
            <a:r>
              <a:rPr lang="it-IT" dirty="0" smtClean="0">
                <a:latin typeface="Comic Sans MS" pitchFamily="66" charset="0"/>
              </a:rPr>
              <a:t>)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it-IT" dirty="0" err="1" smtClean="0">
                <a:latin typeface="Comic Sans MS" pitchFamily="66" charset="0"/>
              </a:rPr>
              <a:t>RISCHI…</a:t>
            </a:r>
            <a:endParaRPr lang="it-IT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NON CONTENIMENTO EMOTIVO</a:t>
            </a:r>
          </a:p>
          <a:p>
            <a:r>
              <a:rPr lang="it-IT" dirty="0" smtClean="0">
                <a:latin typeface="Comic Sans MS" pitchFamily="66" charset="0"/>
              </a:rPr>
              <a:t>NON CONTENIMENTO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REGOLE</a:t>
            </a:r>
          </a:p>
          <a:p>
            <a:endParaRPr lang="it-IT" dirty="0" smtClean="0">
              <a:latin typeface="Comic Sans MS" pitchFamily="66" charset="0"/>
            </a:endParaRP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DIFFICOLTA’ RITMO SONNO VEGLIA</a:t>
            </a:r>
          </a:p>
          <a:p>
            <a:r>
              <a:rPr lang="it-IT" dirty="0" smtClean="0">
                <a:latin typeface="Comic Sans MS" pitchFamily="66" charset="0"/>
              </a:rPr>
              <a:t>DIFFICOLTA’ ALIMENTARI</a:t>
            </a:r>
          </a:p>
          <a:p>
            <a:r>
              <a:rPr lang="it-IT" dirty="0" smtClean="0">
                <a:latin typeface="Comic Sans MS" pitchFamily="66" charset="0"/>
              </a:rPr>
              <a:t>DIFFICOLTA’ SCOLASTICHE</a:t>
            </a:r>
          </a:p>
          <a:p>
            <a:r>
              <a:rPr lang="it-IT" dirty="0" smtClean="0">
                <a:latin typeface="Comic Sans MS" pitchFamily="66" charset="0"/>
              </a:rPr>
              <a:t>DIFFICOLTA’ COMPORTAMENTALI</a:t>
            </a:r>
          </a:p>
          <a:p>
            <a:r>
              <a:rPr lang="it-IT" dirty="0" smtClean="0">
                <a:latin typeface="Comic Sans MS" pitchFamily="66" charset="0"/>
              </a:rPr>
              <a:t>DIFFICOLTA’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SOCIALIZZAZIONE</a:t>
            </a:r>
          </a:p>
          <a:p>
            <a:r>
              <a:rPr lang="it-IT" dirty="0" smtClean="0">
                <a:latin typeface="Comic Sans MS" pitchFamily="66" charset="0"/>
              </a:rPr>
              <a:t>DIFFICOLTA’ </a:t>
            </a:r>
            <a:r>
              <a:rPr lang="it-IT" dirty="0" err="1" smtClean="0">
                <a:latin typeface="Comic Sans MS" pitchFamily="66" charset="0"/>
              </a:rPr>
              <a:t>EMOTIVE…</a:t>
            </a:r>
            <a:r>
              <a:rPr lang="it-IT" dirty="0" smtClean="0">
                <a:latin typeface="Comic Sans MS" pitchFamily="66" charset="0"/>
              </a:rPr>
              <a:t>.</a:t>
            </a:r>
          </a:p>
          <a:p>
            <a:endParaRPr lang="it-IT" dirty="0" smtClean="0">
              <a:latin typeface="Comic Sans MS" pitchFamily="66" charset="0"/>
            </a:endParaRPr>
          </a:p>
          <a:p>
            <a:pPr algn="ctr"/>
            <a:endParaRPr lang="it-IT" dirty="0">
              <a:latin typeface="Comic Sans MS" pitchFamily="66" charset="0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4211960" y="1844824"/>
            <a:ext cx="484632" cy="79208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r>
              <a:rPr lang="it-IT" dirty="0" smtClean="0">
                <a:latin typeface="Comic Sans MS" pitchFamily="66" charset="0"/>
              </a:rPr>
              <a:t>(IPERATTIVITA’)</a:t>
            </a:r>
          </a:p>
          <a:p>
            <a:r>
              <a:rPr lang="it-IT" dirty="0" smtClean="0">
                <a:latin typeface="Comic Sans MS" pitchFamily="66" charset="0"/>
              </a:rPr>
              <a:t>DISTURBO OPPOSITIVO PROVOCATORIO</a:t>
            </a:r>
          </a:p>
          <a:p>
            <a:r>
              <a:rPr lang="it-IT" dirty="0" smtClean="0">
                <a:latin typeface="Comic Sans MS" pitchFamily="66" charset="0"/>
              </a:rPr>
              <a:t>DISTURBO DELLA CONDOTTA</a:t>
            </a:r>
          </a:p>
          <a:p>
            <a:r>
              <a:rPr lang="it-IT" dirty="0" smtClean="0">
                <a:latin typeface="Comic Sans MS" pitchFamily="66" charset="0"/>
              </a:rPr>
              <a:t>DISTURBO DEPRESSIVO</a:t>
            </a:r>
          </a:p>
          <a:p>
            <a:r>
              <a:rPr lang="it-IT" dirty="0" err="1" smtClean="0">
                <a:latin typeface="Comic Sans MS" pitchFamily="66" charset="0"/>
              </a:rPr>
              <a:t>………</a:t>
            </a:r>
            <a:endParaRPr lang="it-IT" dirty="0" smtClean="0">
              <a:latin typeface="Comic Sans MS" pitchFamily="66" charset="0"/>
            </a:endParaRPr>
          </a:p>
          <a:p>
            <a:pPr>
              <a:buNone/>
            </a:pPr>
            <a:endParaRPr lang="it-IT" dirty="0" smtClean="0">
              <a:latin typeface="Comic Sans MS" pitchFamily="66" charset="0"/>
            </a:endParaRPr>
          </a:p>
          <a:p>
            <a:pPr algn="ctr"/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dirty="0" smtClean="0">
                <a:latin typeface="Comic Sans MS" pitchFamily="66" charset="0"/>
              </a:rPr>
              <a:t>RISCHI IN ETA’ ADOLESCENZIALE E ADULTA</a:t>
            </a:r>
          </a:p>
          <a:p>
            <a:pPr algn="ctr">
              <a:buNone/>
            </a:pPr>
            <a:r>
              <a:rPr lang="it-IT" u="sng" dirty="0" smtClean="0">
                <a:latin typeface="Comic Sans MS" pitchFamily="66" charset="0"/>
              </a:rPr>
              <a:t>IMPORTANZA DELLA DIAGNOSI</a:t>
            </a:r>
          </a:p>
          <a:p>
            <a:pPr algn="ctr">
              <a:buNone/>
            </a:pPr>
            <a:r>
              <a:rPr lang="it-IT" u="sng" dirty="0" smtClean="0">
                <a:latin typeface="Comic Sans MS" pitchFamily="66" charset="0"/>
              </a:rPr>
              <a:t>IMPORTANZA </a:t>
            </a:r>
            <a:r>
              <a:rPr lang="it-IT" u="sng" dirty="0" err="1" smtClean="0">
                <a:latin typeface="Comic Sans MS" pitchFamily="66" charset="0"/>
              </a:rPr>
              <a:t>DI</a:t>
            </a:r>
            <a:r>
              <a:rPr lang="it-IT" u="sng" dirty="0" smtClean="0">
                <a:latin typeface="Comic Sans MS" pitchFamily="66" charset="0"/>
              </a:rPr>
              <a:t> UN INTERVENTO PRECOCE</a:t>
            </a:r>
            <a:endParaRPr lang="it-IT" u="sng" dirty="0">
              <a:latin typeface="Comic Sans MS" pitchFamily="66" charset="0"/>
            </a:endParaRPr>
          </a:p>
        </p:txBody>
      </p:sp>
      <p:sp>
        <p:nvSpPr>
          <p:cNvPr id="4" name="Freccia in giù 3"/>
          <p:cNvSpPr/>
          <p:nvPr/>
        </p:nvSpPr>
        <p:spPr>
          <a:xfrm rot="-10800000">
            <a:off x="4067944" y="2852936"/>
            <a:ext cx="484632" cy="79208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latin typeface="Comic Sans MS" pitchFamily="66" charset="0"/>
              </a:rPr>
              <a:t>IL PUNTO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VISTA DEL GENITORE</a:t>
            </a:r>
            <a:endParaRPr lang="it-IT" dirty="0">
              <a:latin typeface="Comic Sans MS" pitchFamily="66" charset="0"/>
            </a:endParaRPr>
          </a:p>
        </p:txBody>
      </p:sp>
      <p:pic>
        <p:nvPicPr>
          <p:cNvPr id="3074" name="Picture 2" descr="C:\Users\Moira\Desktop\th (3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132856"/>
            <a:ext cx="3888432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:\Users\Moira\Desktop\th (8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  <a:blipFill>
            <a:blip r:embed="rId2" cstate="print"/>
            <a:stretch>
              <a:fillRect/>
            </a:stretch>
          </a:blipFill>
        </p:spPr>
        <p:txBody>
          <a:bodyPr>
            <a:noAutofit/>
          </a:bodyPr>
          <a:lstStyle/>
          <a:p>
            <a:r>
              <a:rPr lang="it-IT" sz="3200" b="1" dirty="0" smtClean="0">
                <a:latin typeface="Comic Sans MS" pitchFamily="66" charset="0"/>
              </a:rPr>
              <a:t>IL BAMBINO ASSORBE SOPRATTUTTO LE QUESTINI INCONSCE E IRRISOLTE DELLA COPPIA GENITORIALE.</a:t>
            </a:r>
            <a:br>
              <a:rPr lang="it-IT" sz="3200" b="1" dirty="0" smtClean="0">
                <a:latin typeface="Comic Sans MS" pitchFamily="66" charset="0"/>
              </a:rPr>
            </a:br>
            <a:endParaRPr lang="it-IT" sz="3200" b="1" dirty="0"/>
          </a:p>
        </p:txBody>
      </p:sp>
      <p:pic>
        <p:nvPicPr>
          <p:cNvPr id="2050" name="Picture 2" descr="C:\Users\Moira\Desktop\th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-1143000"/>
            <a:ext cx="8229600" cy="1143000"/>
          </a:xfrm>
        </p:spPr>
        <p:txBody>
          <a:bodyPr>
            <a:normAutofit/>
          </a:bodyPr>
          <a:lstStyle/>
          <a:p>
            <a:endParaRPr lang="it-IT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>
                <a:latin typeface="Comic Sans MS" pitchFamily="66" charset="0"/>
              </a:rPr>
              <a:t>MA COME SI SENTONO I GENITORI?</a:t>
            </a:r>
          </a:p>
          <a:p>
            <a:r>
              <a:rPr lang="it-IT" dirty="0" smtClean="0">
                <a:latin typeface="Comic Sans MS" pitchFamily="66" charset="0"/>
              </a:rPr>
              <a:t>RABBIA REPRESSA</a:t>
            </a:r>
          </a:p>
          <a:p>
            <a:r>
              <a:rPr lang="it-IT" dirty="0" smtClean="0">
                <a:latin typeface="Comic Sans MS" pitchFamily="66" charset="0"/>
              </a:rPr>
              <a:t>TRISTEZZA</a:t>
            </a:r>
          </a:p>
          <a:p>
            <a:r>
              <a:rPr lang="it-IT" dirty="0" smtClean="0">
                <a:latin typeface="Comic Sans MS" pitchFamily="66" charset="0"/>
              </a:rPr>
              <a:t>CONFUSIONE</a:t>
            </a:r>
          </a:p>
          <a:p>
            <a:r>
              <a:rPr lang="it-IT" dirty="0" smtClean="0">
                <a:latin typeface="Comic Sans MS" pitchFamily="66" charset="0"/>
              </a:rPr>
              <a:t>SCORAGGIAMENTO</a:t>
            </a:r>
          </a:p>
          <a:p>
            <a:r>
              <a:rPr lang="it-IT" dirty="0" smtClean="0">
                <a:latin typeface="Comic Sans MS" pitchFamily="66" charset="0"/>
              </a:rPr>
              <a:t>APATIA</a:t>
            </a:r>
          </a:p>
          <a:p>
            <a:r>
              <a:rPr lang="it-IT" dirty="0" smtClean="0">
                <a:latin typeface="Comic Sans MS" pitchFamily="66" charset="0"/>
              </a:rPr>
              <a:t>IMPOTENZA</a:t>
            </a:r>
          </a:p>
          <a:p>
            <a:r>
              <a:rPr lang="it-IT" dirty="0" smtClean="0">
                <a:latin typeface="Comic Sans MS" pitchFamily="66" charset="0"/>
              </a:rPr>
              <a:t>SENSAZIONE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FALLIMENTO</a:t>
            </a:r>
          </a:p>
          <a:p>
            <a:r>
              <a:rPr lang="it-IT" dirty="0" smtClean="0">
                <a:latin typeface="Comic Sans MS" pitchFamily="66" charset="0"/>
              </a:rPr>
              <a:t>PERDITA DELLA PROPRIA IDENTITA’</a:t>
            </a:r>
          </a:p>
          <a:p>
            <a:r>
              <a:rPr lang="it-IT" dirty="0" smtClean="0">
                <a:latin typeface="Comic Sans MS" pitchFamily="66" charset="0"/>
              </a:rPr>
              <a:t>PERDITA DELLA CAPACITA’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FARSI RISPETTARE E SAPERSI RISPETTARE</a:t>
            </a:r>
          </a:p>
          <a:p>
            <a:r>
              <a:rPr lang="it-IT" dirty="0" smtClean="0">
                <a:latin typeface="Comic Sans MS" pitchFamily="66" charset="0"/>
              </a:rPr>
              <a:t>“PERDITA DELLA FACCIA” (ADOLESCENZA)</a:t>
            </a:r>
          </a:p>
          <a:p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 dirty="0" smtClean="0">
              <a:latin typeface="Comic Sans MS" pitchFamily="66" charset="0"/>
            </a:endParaRP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CIRCOLO VIZIOSO NEL QUALE NESSUN PARTNER COINVOLTO NELLA RELAZIONE SODDISFA LE PROPRIE ESIGENZE, E’ CAPACE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COSTRUIRE UN DIALOGO 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ESSERE </a:t>
            </a:r>
            <a:r>
              <a:rPr lang="it-IT" dirty="0" err="1" smtClean="0">
                <a:latin typeface="Comic Sans MS" pitchFamily="66" charset="0"/>
              </a:rPr>
              <a:t>FELICE…</a:t>
            </a:r>
            <a:r>
              <a:rPr lang="it-IT" dirty="0" smtClean="0">
                <a:latin typeface="Comic Sans MS" pitchFamily="66" charset="0"/>
              </a:rPr>
              <a:t>..</a:t>
            </a:r>
          </a:p>
          <a:p>
            <a:r>
              <a:rPr lang="it-IT" dirty="0" smtClean="0">
                <a:latin typeface="Comic Sans MS" pitchFamily="66" charset="0"/>
              </a:rPr>
              <a:t>ROVESCIAMENTO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RUOLI</a:t>
            </a:r>
          </a:p>
          <a:p>
            <a:pPr>
              <a:buNone/>
            </a:pP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361135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latin typeface="Comic Sans MS" pitchFamily="66" charset="0"/>
              </a:rPr>
              <a:t>QUALI LE SOLUZIONI?</a:t>
            </a:r>
            <a:endParaRPr lang="it-IT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b="1" dirty="0" smtClean="0">
                <a:latin typeface="Comic Sans MS" pitchFamily="66" charset="0"/>
              </a:rPr>
              <a:t>QUALI LE SOLUZIONI?</a:t>
            </a: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DIVULGARE INFORMAZIONI/CORSI/MOMENTI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RIFLESSIONE E </a:t>
            </a:r>
            <a:r>
              <a:rPr lang="it-IT" dirty="0" err="1" smtClean="0">
                <a:latin typeface="Comic Sans MS" pitchFamily="66" charset="0"/>
              </a:rPr>
              <a:t>SCAMBIO…</a:t>
            </a:r>
            <a:r>
              <a:rPr lang="it-IT" dirty="0" smtClean="0">
                <a:latin typeface="Comic Sans MS" pitchFamily="66" charset="0"/>
              </a:rPr>
              <a:t>/ATTIVITA’ ESPERENZIALI</a:t>
            </a:r>
          </a:p>
          <a:p>
            <a:r>
              <a:rPr lang="it-IT" u="sng" dirty="0" smtClean="0">
                <a:latin typeface="Comic Sans MS" pitchFamily="66" charset="0"/>
              </a:rPr>
              <a:t>LAVORO COGNITIVO</a:t>
            </a:r>
            <a:r>
              <a:rPr lang="it-IT" dirty="0" smtClean="0">
                <a:latin typeface="Comic Sans MS" pitchFamily="66" charset="0"/>
              </a:rPr>
              <a:t>, PSICOEDUCATIVO (PIU’ BREVE, MENO EFFICACE,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SUPERFICE, </a:t>
            </a:r>
            <a:r>
              <a:rPr lang="it-IT" dirty="0" err="1" smtClean="0">
                <a:latin typeface="Comic Sans MS" pitchFamily="66" charset="0"/>
              </a:rPr>
              <a:t>COSCIENTE…</a:t>
            </a:r>
            <a:r>
              <a:rPr lang="it-IT" dirty="0" smtClean="0">
                <a:latin typeface="Comic Sans MS" pitchFamily="66" charset="0"/>
              </a:rPr>
              <a:t>)</a:t>
            </a:r>
          </a:p>
          <a:p>
            <a:r>
              <a:rPr lang="it-IT" u="sng" dirty="0" smtClean="0">
                <a:latin typeface="Comic Sans MS" pitchFamily="66" charset="0"/>
              </a:rPr>
              <a:t>LAVORO INTRAPSICHICO</a:t>
            </a:r>
            <a:r>
              <a:rPr lang="it-IT" dirty="0" smtClean="0">
                <a:latin typeface="Comic Sans MS" pitchFamily="66" charset="0"/>
              </a:rPr>
              <a:t> (MAGGIORE DURATA, NUCLEO DEL PROBLEMA, MAGGIORE EFFICACIA, </a:t>
            </a:r>
            <a:r>
              <a:rPr lang="it-IT" dirty="0" err="1" smtClean="0">
                <a:latin typeface="Comic Sans MS" pitchFamily="66" charset="0"/>
              </a:rPr>
              <a:t>INCONSCIO…</a:t>
            </a:r>
            <a:r>
              <a:rPr lang="it-IT" dirty="0" smtClean="0">
                <a:latin typeface="Comic Sans MS" pitchFamily="66" charset="0"/>
              </a:rPr>
              <a:t>.OLTRE AL COGNITIVO)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latin typeface="Comic Sans MS" pitchFamily="66" charset="0"/>
              </a:rPr>
              <a:t>LAVORO COGNITIVO</a:t>
            </a: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SOGGETTIVITA’ DELLA COPPIA (RITMI, ABITUDINI, </a:t>
            </a:r>
            <a:r>
              <a:rPr lang="it-IT" dirty="0" err="1" smtClean="0">
                <a:latin typeface="Comic Sans MS" pitchFamily="66" charset="0"/>
              </a:rPr>
              <a:t>CREDENZE…</a:t>
            </a:r>
            <a:r>
              <a:rPr lang="it-IT" dirty="0" smtClean="0">
                <a:latin typeface="Comic Sans MS" pitchFamily="66" charset="0"/>
              </a:rPr>
              <a:t>.)</a:t>
            </a:r>
          </a:p>
          <a:p>
            <a:r>
              <a:rPr lang="it-IT" dirty="0" smtClean="0">
                <a:latin typeface="Comic Sans MS" pitchFamily="66" charset="0"/>
              </a:rPr>
              <a:t>DIFFICOLTA’ DEL RUOLO GENITORIALE (UN LAVORO FULL </a:t>
            </a:r>
            <a:r>
              <a:rPr lang="it-IT" dirty="0" err="1" smtClean="0">
                <a:latin typeface="Comic Sans MS" pitchFamily="66" charset="0"/>
              </a:rPr>
              <a:t>TIME…</a:t>
            </a:r>
            <a:r>
              <a:rPr lang="it-IT" dirty="0" smtClean="0">
                <a:latin typeface="Comic Sans MS" pitchFamily="66" charset="0"/>
              </a:rPr>
              <a:t>)</a:t>
            </a:r>
          </a:p>
          <a:p>
            <a:r>
              <a:rPr lang="it-IT" dirty="0" smtClean="0">
                <a:latin typeface="Comic Sans MS" pitchFamily="66" charset="0"/>
              </a:rPr>
              <a:t>GENITORE CONSAPEVOLE DEI PROPRI BISOGNI E NECESSITA’ </a:t>
            </a:r>
          </a:p>
          <a:p>
            <a:r>
              <a:rPr lang="it-IT" dirty="0" smtClean="0">
                <a:latin typeface="Comic Sans MS" pitchFamily="66" charset="0"/>
              </a:rPr>
              <a:t>GENITORE CHE SA METTERE CONFINE TRA SE’ E IL FIGLIO (SIAMO PERSONE DIVERSE CON DISTINTE IDENTITA’!)</a:t>
            </a:r>
          </a:p>
          <a:p>
            <a:r>
              <a:rPr lang="it-IT" dirty="0" smtClean="0">
                <a:latin typeface="Comic Sans MS" pitchFamily="66" charset="0"/>
              </a:rPr>
              <a:t>LIVELLO PIU’ AVANZATO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-171400"/>
            <a:ext cx="8229600" cy="171400"/>
          </a:xfrm>
        </p:spPr>
        <p:txBody>
          <a:bodyPr>
            <a:normAutofit fontScale="90000"/>
          </a:bodyPr>
          <a:lstStyle/>
          <a:p>
            <a:endParaRPr lang="it-IT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it-IT" sz="3800" b="1" dirty="0" smtClean="0">
                <a:latin typeface="Comic Sans MS" pitchFamily="66" charset="0"/>
              </a:rPr>
              <a:t>REGOLE</a:t>
            </a:r>
          </a:p>
          <a:p>
            <a:r>
              <a:rPr lang="it-IT" dirty="0" smtClean="0">
                <a:latin typeface="Comic Sans MS" pitchFamily="66" charset="0"/>
              </a:rPr>
              <a:t>DECISE DA ENTRAMBE I GENITORI</a:t>
            </a:r>
          </a:p>
          <a:p>
            <a:r>
              <a:rPr lang="it-IT" dirty="0" smtClean="0">
                <a:latin typeface="Comic Sans MS" pitchFamily="66" charset="0"/>
              </a:rPr>
              <a:t>DEVONO SODDISFARE LE ESIGENZE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ENTRAMBI O ESSERE UNA MEDIAZIONE</a:t>
            </a:r>
          </a:p>
          <a:p>
            <a:r>
              <a:rPr lang="it-IT" dirty="0" smtClean="0">
                <a:latin typeface="Comic Sans MS" pitchFamily="66" charset="0"/>
              </a:rPr>
              <a:t>ADEGUATE RISPETTO AL FIGLIO ED AI PROPRI BISOGNI</a:t>
            </a:r>
          </a:p>
          <a:p>
            <a:r>
              <a:rPr lang="it-IT" dirty="0" smtClean="0">
                <a:latin typeface="Comic Sans MS" pitchFamily="66" charset="0"/>
              </a:rPr>
              <a:t>COMUNICATE CON CHIAREZZA</a:t>
            </a:r>
          </a:p>
          <a:p>
            <a:r>
              <a:rPr lang="it-IT" dirty="0" smtClean="0">
                <a:latin typeface="Comic Sans MS" pitchFamily="66" charset="0"/>
              </a:rPr>
              <a:t>CONTRATTATE/RICONTRATTATE CON I FIGLI</a:t>
            </a:r>
          </a:p>
          <a:p>
            <a:r>
              <a:rPr lang="it-IT" dirty="0" smtClean="0">
                <a:latin typeface="Comic Sans MS" pitchFamily="66" charset="0"/>
              </a:rPr>
              <a:t>UNA VOLTA PATTUITE DEVONO ESSERE STABILI</a:t>
            </a:r>
          </a:p>
          <a:p>
            <a:r>
              <a:rPr lang="it-IT" dirty="0" smtClean="0">
                <a:latin typeface="Comic Sans MS" pitchFamily="66" charset="0"/>
              </a:rPr>
              <a:t>DEVONO MUTARE NEL TEMPO IN BASE ALLE FASI EVOLUTIVE ED ALLE SITUAZIONI</a:t>
            </a:r>
          </a:p>
          <a:p>
            <a:r>
              <a:rPr lang="it-IT" dirty="0" smtClean="0">
                <a:latin typeface="Comic Sans MS" pitchFamily="66" charset="0"/>
              </a:rPr>
              <a:t>DEVE ESSERCI COERENZA (TRA IL DIRE E IL </a:t>
            </a:r>
            <a:r>
              <a:rPr lang="it-IT" dirty="0" err="1" smtClean="0">
                <a:latin typeface="Comic Sans MS" pitchFamily="66" charset="0"/>
              </a:rPr>
              <a:t>FARE…</a:t>
            </a:r>
            <a:r>
              <a:rPr lang="it-IT" dirty="0" smtClean="0">
                <a:latin typeface="Comic Sans MS" pitchFamily="66" charset="0"/>
              </a:rPr>
              <a:t>)</a:t>
            </a:r>
          </a:p>
          <a:p>
            <a:r>
              <a:rPr lang="it-IT" dirty="0" smtClean="0">
                <a:latin typeface="Comic Sans MS" pitchFamily="66" charset="0"/>
              </a:rPr>
              <a:t>COMUNICARLE QUANDO IL FIGLIO HA IL GIUSTO SPAZIO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ASCOLTO (MAI ALL’INTERNO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UN </a:t>
            </a:r>
            <a:r>
              <a:rPr lang="it-IT" dirty="0" err="1" smtClean="0">
                <a:latin typeface="Comic Sans MS" pitchFamily="66" charset="0"/>
              </a:rPr>
              <a:t>CONFLITTO…</a:t>
            </a:r>
            <a:r>
              <a:rPr lang="it-IT" dirty="0" smtClean="0">
                <a:latin typeface="Comic Sans MS" pitchFamily="66" charset="0"/>
              </a:rPr>
              <a:t>)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fontScale="70000" lnSpcReduction="20000"/>
          </a:bodyPr>
          <a:lstStyle/>
          <a:p>
            <a:pPr algn="just"/>
            <a:endParaRPr lang="it-IT" sz="4000" dirty="0" smtClean="0">
              <a:latin typeface="Comic Sans MS" pitchFamily="66" charset="0"/>
            </a:endParaRPr>
          </a:p>
          <a:p>
            <a:pPr algn="just"/>
            <a:r>
              <a:rPr lang="it-IT" sz="4000" dirty="0" smtClean="0">
                <a:latin typeface="Comic Sans MS" pitchFamily="66" charset="0"/>
              </a:rPr>
              <a:t>GUARDARE NEGLI OCCHI/METTERSI ALLO STESSO LIVELLO</a:t>
            </a:r>
          </a:p>
          <a:p>
            <a:pPr algn="just"/>
            <a:r>
              <a:rPr lang="it-IT" sz="4000" dirty="0" smtClean="0">
                <a:latin typeface="Comic Sans MS" pitchFamily="66" charset="0"/>
              </a:rPr>
              <a:t>COGLIERE IL SUO STATO </a:t>
            </a:r>
            <a:r>
              <a:rPr lang="it-IT" sz="4000" dirty="0" err="1" smtClean="0">
                <a:latin typeface="Comic Sans MS" pitchFamily="66" charset="0"/>
              </a:rPr>
              <a:t>D’ANIMO</a:t>
            </a:r>
            <a:r>
              <a:rPr lang="it-IT" sz="4000" dirty="0" smtClean="0">
                <a:latin typeface="Comic Sans MS" pitchFamily="66" charset="0"/>
              </a:rPr>
              <a:t> (IMPARARE A DARE UN NOME ALLE EMOZIONI)</a:t>
            </a:r>
          </a:p>
          <a:p>
            <a:pPr algn="just"/>
            <a:r>
              <a:rPr lang="it-IT" sz="4000" dirty="0" smtClean="0">
                <a:latin typeface="Comic Sans MS" pitchFamily="66" charset="0"/>
              </a:rPr>
              <a:t>EVITARE L’IMPOSTAZIONE FORZATA DELLE REGOLE</a:t>
            </a:r>
          </a:p>
          <a:p>
            <a:pPr algn="just"/>
            <a:r>
              <a:rPr lang="it-IT" sz="4000" dirty="0" smtClean="0">
                <a:latin typeface="Comic Sans MS" pitchFamily="66" charset="0"/>
              </a:rPr>
              <a:t>COINVOLGIMENTO TRAMITE IL GIOCO E DIVERTIMENTO </a:t>
            </a:r>
          </a:p>
          <a:p>
            <a:pPr algn="just"/>
            <a:r>
              <a:rPr lang="it-IT" sz="4000" dirty="0" smtClean="0">
                <a:latin typeface="Comic Sans MS" pitchFamily="66" charset="0"/>
              </a:rPr>
              <a:t>EVITARE LA CAUSA DEL “CAPRICCIO”</a:t>
            </a:r>
          </a:p>
          <a:p>
            <a:pPr algn="just"/>
            <a:r>
              <a:rPr lang="it-IT" sz="4000" dirty="0" smtClean="0">
                <a:latin typeface="Comic Sans MS" pitchFamily="66" charset="0"/>
              </a:rPr>
              <a:t>DEDICARE TEMPO </a:t>
            </a:r>
            <a:r>
              <a:rPr lang="it-IT" sz="4000" dirty="0" err="1" smtClean="0">
                <a:latin typeface="Comic Sans MS" pitchFamily="66" charset="0"/>
              </a:rPr>
              <a:t>DI</a:t>
            </a:r>
            <a:r>
              <a:rPr lang="it-IT" sz="4000" dirty="0" smtClean="0">
                <a:latin typeface="Comic Sans MS" pitchFamily="66" charset="0"/>
              </a:rPr>
              <a:t> “QUALITA’”</a:t>
            </a:r>
          </a:p>
          <a:p>
            <a:pPr algn="just"/>
            <a:r>
              <a:rPr lang="it-IT" sz="4000" dirty="0" smtClean="0">
                <a:latin typeface="Comic Sans MS" pitchFamily="66" charset="0"/>
              </a:rPr>
              <a:t>ESSERE SERENI COME GENITORI</a:t>
            </a:r>
          </a:p>
          <a:p>
            <a:pPr algn="just"/>
            <a:r>
              <a:rPr lang="it-IT" sz="4000" dirty="0" smtClean="0">
                <a:latin typeface="Comic Sans MS" pitchFamily="66" charset="0"/>
              </a:rPr>
              <a:t>ESSERE AUTOREVOLI (RISPECCHIARE E ALLO STESSO TEMPO NON CAMBIARE IDEA SULLA REGOLA DATA)</a:t>
            </a:r>
          </a:p>
          <a:p>
            <a:pPr algn="just"/>
            <a:r>
              <a:rPr lang="it-IT" sz="4000" dirty="0" smtClean="0">
                <a:latin typeface="Comic Sans MS" pitchFamily="66" charset="0"/>
              </a:rPr>
              <a:t>FARE ATTENZIONE ALLE PAURE DEI FIGLI</a:t>
            </a:r>
          </a:p>
          <a:p>
            <a:pPr algn="ctr">
              <a:buNone/>
            </a:pPr>
            <a:endParaRPr lang="it-IT" sz="38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it-IT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b="1" dirty="0" smtClean="0">
                <a:latin typeface="Comic Sans MS" pitchFamily="66" charset="0"/>
              </a:rPr>
              <a:t>SPAZI DELLE REGOLE</a:t>
            </a:r>
          </a:p>
          <a:p>
            <a:r>
              <a:rPr lang="it-IT" dirty="0" smtClean="0">
                <a:latin typeface="Comic Sans MS" pitchFamily="66" charset="0"/>
              </a:rPr>
              <a:t>SUL TEMPO (RITMO CIRCADIANO/</a:t>
            </a:r>
            <a:r>
              <a:rPr lang="it-IT" dirty="0" err="1" smtClean="0">
                <a:latin typeface="Comic Sans MS" pitchFamily="66" charset="0"/>
              </a:rPr>
              <a:t>ALIMENTARE…</a:t>
            </a:r>
            <a:r>
              <a:rPr lang="it-IT" dirty="0" smtClean="0">
                <a:latin typeface="Comic Sans MS" pitchFamily="66" charset="0"/>
              </a:rPr>
              <a:t>)</a:t>
            </a:r>
          </a:p>
          <a:p>
            <a:r>
              <a:rPr lang="it-IT" dirty="0" smtClean="0">
                <a:latin typeface="Comic Sans MS" pitchFamily="66" charset="0"/>
              </a:rPr>
              <a:t>SUGLI SPAZI (FISICI/PSICHICI)</a:t>
            </a:r>
          </a:p>
          <a:p>
            <a:r>
              <a:rPr lang="it-IT" dirty="0" smtClean="0">
                <a:latin typeface="Comic Sans MS" pitchFamily="66" charset="0"/>
              </a:rPr>
              <a:t>SULLA TECNOLOGIA</a:t>
            </a:r>
          </a:p>
          <a:p>
            <a:r>
              <a:rPr lang="it-IT" dirty="0" smtClean="0">
                <a:latin typeface="Comic Sans MS" pitchFamily="66" charset="0"/>
              </a:rPr>
              <a:t>ANIMALI</a:t>
            </a:r>
          </a:p>
          <a:p>
            <a:r>
              <a:rPr lang="it-IT" dirty="0" smtClean="0">
                <a:latin typeface="Comic Sans MS" pitchFamily="66" charset="0"/>
              </a:rPr>
              <a:t>GIOCO </a:t>
            </a:r>
          </a:p>
          <a:p>
            <a:r>
              <a:rPr lang="it-IT" dirty="0" smtClean="0">
                <a:latin typeface="Comic Sans MS" pitchFamily="66" charset="0"/>
              </a:rPr>
              <a:t>STUDIO</a:t>
            </a:r>
          </a:p>
          <a:p>
            <a:r>
              <a:rPr lang="it-IT" dirty="0" smtClean="0">
                <a:latin typeface="Comic Sans MS" pitchFamily="66" charset="0"/>
              </a:rPr>
              <a:t>ATTIVITA’ SPORTIVE</a:t>
            </a:r>
          </a:p>
          <a:p>
            <a:pPr>
              <a:buNone/>
            </a:pPr>
            <a:r>
              <a:rPr lang="it-IT" dirty="0" smtClean="0">
                <a:latin typeface="Comic Sans MS" pitchFamily="66" charset="0"/>
              </a:rPr>
              <a:t>(SCOLLAMENTO MENTE/CORPO)</a:t>
            </a:r>
          </a:p>
          <a:p>
            <a:r>
              <a:rPr lang="it-IT" dirty="0" smtClean="0">
                <a:latin typeface="Comic Sans MS" pitchFamily="66" charset="0"/>
              </a:rPr>
              <a:t>PAGHETTA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it-IT" b="1" dirty="0" smtClean="0">
                <a:latin typeface="Comic Sans MS" pitchFamily="66" charset="0"/>
              </a:rPr>
              <a:t>LAVORO INTRAPSICHICO</a:t>
            </a:r>
            <a:endParaRPr lang="it-IT" sz="3500" b="1" dirty="0" smtClean="0">
              <a:latin typeface="Comic Sans MS" pitchFamily="66" charset="0"/>
            </a:endParaRPr>
          </a:p>
          <a:p>
            <a:r>
              <a:rPr lang="it-IT" dirty="0" smtClean="0">
                <a:latin typeface="Comic Sans MS" pitchFamily="66" charset="0"/>
              </a:rPr>
              <a:t>PRIMA FASE LAVORO COGNITIVO</a:t>
            </a:r>
          </a:p>
          <a:p>
            <a:r>
              <a:rPr lang="it-IT" dirty="0" smtClean="0">
                <a:latin typeface="Comic Sans MS" pitchFamily="66" charset="0"/>
              </a:rPr>
              <a:t>RISOLVERE I CONFLITTI E LE SCISSIONI INCONSCE DEPOSITATE NELLE NOSTRA PSICHE DERIVATE DA ESPERIENZE INFANTILI</a:t>
            </a:r>
          </a:p>
          <a:p>
            <a:r>
              <a:rPr lang="it-IT" dirty="0" smtClean="0">
                <a:latin typeface="Comic Sans MS" pitchFamily="66" charset="0"/>
              </a:rPr>
              <a:t>MENTALIZZARE I PROPRI STATI EMOTIVI IRRISOLTI E CAOTICI AL FINE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NON AGIRLI SUI FIGLI</a:t>
            </a:r>
          </a:p>
          <a:p>
            <a:r>
              <a:rPr lang="it-IT" dirty="0" smtClean="0">
                <a:latin typeface="Comic Sans MS" pitchFamily="66" charset="0"/>
              </a:rPr>
              <a:t>RIVEDERE I DETTAMI GENITORIALI E POTER RISCEGLIERE LE REGOLE</a:t>
            </a:r>
          </a:p>
          <a:p>
            <a:r>
              <a:rPr lang="it-IT" dirty="0" smtClean="0">
                <a:latin typeface="Comic Sans MS" pitchFamily="66" charset="0"/>
              </a:rPr>
              <a:t>RAFFORZARE LA PROPRIA IDENTITA’</a:t>
            </a:r>
          </a:p>
          <a:p>
            <a:r>
              <a:rPr lang="it-IT" dirty="0" smtClean="0">
                <a:latin typeface="Comic Sans MS" pitchFamily="66" charset="0"/>
              </a:rPr>
              <a:t>RAFFORZARE I CONFINI DEL PROPRIO SE’</a:t>
            </a:r>
          </a:p>
          <a:p>
            <a:r>
              <a:rPr lang="it-IT" dirty="0" smtClean="0">
                <a:latin typeface="Comic Sans MS" pitchFamily="66" charset="0"/>
              </a:rPr>
              <a:t>IMPARARE A DIFFERENZIARE TRA SE’ E L’ALTRO (IL PROPRIO FIGLIO)</a:t>
            </a:r>
          </a:p>
          <a:p>
            <a:r>
              <a:rPr lang="it-IT" dirty="0" smtClean="0">
                <a:latin typeface="Comic Sans MS" pitchFamily="66" charset="0"/>
              </a:rPr>
              <a:t>LAVORO SUL PROPRIO STILE </a:t>
            </a:r>
            <a:r>
              <a:rPr lang="it-IT" dirty="0" err="1" smtClean="0">
                <a:latin typeface="Comic Sans MS" pitchFamily="66" charset="0"/>
              </a:rPr>
              <a:t>DI</a:t>
            </a:r>
            <a:r>
              <a:rPr lang="it-IT" dirty="0" smtClean="0">
                <a:latin typeface="Comic Sans MS" pitchFamily="66" charset="0"/>
              </a:rPr>
              <a:t> ATTACCAMENTO</a:t>
            </a:r>
            <a:endParaRPr lang="it-IT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0" y="3068960"/>
            <a:ext cx="9144000" cy="378904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it-IT" sz="26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2600" b="1" dirty="0" smtClean="0">
                <a:latin typeface="Comic Sans MS" pitchFamily="66" charset="0"/>
              </a:rPr>
              <a:t>DAMMI LE ALI E INSEGNAMI A VOLARE,</a:t>
            </a:r>
          </a:p>
          <a:p>
            <a:pPr algn="ctr">
              <a:buNone/>
            </a:pPr>
            <a:r>
              <a:rPr lang="it-IT" sz="2600" b="1" dirty="0" smtClean="0">
                <a:latin typeface="Comic Sans MS" pitchFamily="66" charset="0"/>
              </a:rPr>
              <a:t>DAMMI LA LIBERTA’ E LASCIAMI ANDARE</a:t>
            </a:r>
          </a:p>
          <a:p>
            <a:pPr algn="ctr">
              <a:buNone/>
            </a:pPr>
            <a:r>
              <a:rPr lang="it-IT" sz="2600" b="1" dirty="0" smtClean="0">
                <a:latin typeface="Comic Sans MS" pitchFamily="66" charset="0"/>
              </a:rPr>
              <a:t>PERO’ PER FAVORE INSEGNAMI A CAPIRE </a:t>
            </a:r>
          </a:p>
          <a:p>
            <a:pPr algn="ctr">
              <a:buNone/>
            </a:pPr>
            <a:r>
              <a:rPr lang="it-IT" sz="2600" b="1" dirty="0" smtClean="0">
                <a:latin typeface="Comic Sans MS" pitchFamily="66" charset="0"/>
              </a:rPr>
              <a:t>QUALI SONO I POSTI NEL MONDO DOVE E’ PERICOLOSO </a:t>
            </a:r>
            <a:r>
              <a:rPr lang="it-IT" sz="2600" b="1" dirty="0" err="1" smtClean="0">
                <a:latin typeface="Comic Sans MS" pitchFamily="66" charset="0"/>
              </a:rPr>
              <a:t>ANDARE…</a:t>
            </a:r>
            <a:endParaRPr lang="it-IT" sz="26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2600" b="1" dirty="0" err="1" smtClean="0">
                <a:latin typeface="Comic Sans MS" pitchFamily="66" charset="0"/>
              </a:rPr>
              <a:t>…PER</a:t>
            </a:r>
            <a:r>
              <a:rPr lang="it-IT" sz="2600" b="1" dirty="0" smtClean="0">
                <a:latin typeface="Comic Sans MS" pitchFamily="66" charset="0"/>
              </a:rPr>
              <a:t> AIUTARMI A NON FARMI DEL </a:t>
            </a:r>
            <a:r>
              <a:rPr lang="it-IT" sz="2600" b="1" dirty="0" err="1" smtClean="0">
                <a:latin typeface="Comic Sans MS" pitchFamily="66" charset="0"/>
              </a:rPr>
              <a:t>MALE…</a:t>
            </a:r>
            <a:r>
              <a:rPr lang="it-IT" sz="2600" b="1" dirty="0" smtClean="0">
                <a:latin typeface="Comic Sans MS" pitchFamily="66" charset="0"/>
              </a:rPr>
              <a:t>..</a:t>
            </a:r>
            <a:endParaRPr lang="it-IT" sz="2600" b="1" dirty="0">
              <a:latin typeface="Comic Sans MS" pitchFamily="66" charset="0"/>
            </a:endParaRPr>
          </a:p>
        </p:txBody>
      </p:sp>
      <p:pic>
        <p:nvPicPr>
          <p:cNvPr id="4099" name="Picture 3" descr="C:\Users\Moira\Desktop\th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401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603448"/>
            <a:ext cx="8229600" cy="7200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endParaRPr lang="it-IT" sz="4000" b="1" dirty="0" smtClean="0"/>
          </a:p>
          <a:p>
            <a:pPr>
              <a:buNone/>
            </a:pPr>
            <a:endParaRPr lang="it-IT" sz="4000" b="1" dirty="0" smtClean="0"/>
          </a:p>
          <a:p>
            <a:pPr algn="ctr">
              <a:buNone/>
            </a:pPr>
            <a:endParaRPr lang="it-IT" sz="40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it-IT" sz="40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it-IT" sz="40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it-IT" sz="40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000" b="1" smtClean="0">
                <a:latin typeface="Comic Sans MS" pitchFamily="66" charset="0"/>
              </a:rPr>
              <a:t>GRAZIE A TUTTI PER L’ATTENZIONE!</a:t>
            </a:r>
            <a:endParaRPr lang="it-IT" sz="4000" b="1" dirty="0">
              <a:latin typeface="Comic Sans MS" pitchFamily="66" charset="0"/>
            </a:endParaRPr>
          </a:p>
        </p:txBody>
      </p:sp>
      <p:pic>
        <p:nvPicPr>
          <p:cNvPr id="5" name="Picture 3" descr="C:\Users\Moira\Desktop\th (1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3401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latin typeface="Comic Sans MS" pitchFamily="66" charset="0"/>
              </a:rPr>
              <a:t>GLI STATI DELL’IO</a:t>
            </a:r>
            <a:endParaRPr lang="it-IT" sz="3200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 algn="ctr">
              <a:buNone/>
            </a:pPr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000" b="1" dirty="0" smtClean="0">
                <a:latin typeface="Comic Sans MS" pitchFamily="66" charset="0"/>
              </a:rPr>
              <a:t>STATI DELL’IO</a:t>
            </a:r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dirty="0" smtClean="0">
                <a:latin typeface="Comic Sans MS" pitchFamily="66" charset="0"/>
              </a:rPr>
              <a:t>STRUTTURE PSICHICHE CHE FORMANO L’IO</a:t>
            </a:r>
          </a:p>
          <a:p>
            <a:endParaRPr lang="it-IT" dirty="0">
              <a:latin typeface="Comic Sans MS" pitchFamily="66" charset="0"/>
            </a:endParaRPr>
          </a:p>
          <a:p>
            <a:pPr lvl="4">
              <a:buNone/>
            </a:pPr>
            <a:r>
              <a:rPr lang="it-IT" b="1" dirty="0" smtClean="0">
                <a:latin typeface="Comic Sans MS" pitchFamily="66" charset="0"/>
              </a:rPr>
              <a:t>    		 GENITORE</a:t>
            </a:r>
            <a:endParaRPr lang="it-IT" b="1" dirty="0">
              <a:latin typeface="Comic Sans MS" pitchFamily="66" charset="0"/>
            </a:endParaRPr>
          </a:p>
          <a:p>
            <a:pPr algn="ctr">
              <a:buNone/>
            </a:pPr>
            <a:endParaRPr lang="it-IT" sz="2000" b="1" dirty="0" smtClean="0">
              <a:latin typeface="Comic Sans MS" pitchFamily="66" charset="0"/>
            </a:endParaRPr>
          </a:p>
          <a:p>
            <a:pPr algn="ctr">
              <a:buNone/>
            </a:pPr>
            <a:endParaRPr lang="it-IT" sz="20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2000" b="1" dirty="0" smtClean="0">
                <a:latin typeface="Comic Sans MS" pitchFamily="66" charset="0"/>
              </a:rPr>
              <a:t>ADULTO</a:t>
            </a:r>
          </a:p>
          <a:p>
            <a:pPr algn="ctr">
              <a:buNone/>
            </a:pPr>
            <a:endParaRPr lang="it-IT" sz="2000" b="1" dirty="0">
              <a:latin typeface="Comic Sans MS" pitchFamily="66" charset="0"/>
            </a:endParaRPr>
          </a:p>
          <a:p>
            <a:pPr algn="ctr">
              <a:buNone/>
            </a:pPr>
            <a:endParaRPr lang="it-IT" sz="2000" b="1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2000" b="1" dirty="0" smtClean="0">
                <a:latin typeface="Comic Sans MS" pitchFamily="66" charset="0"/>
              </a:rPr>
              <a:t>BAMBINO</a:t>
            </a:r>
            <a:endParaRPr lang="it-IT" sz="2000" dirty="0" smtClean="0">
              <a:latin typeface="Comic Sans MS" pitchFamily="66" charset="0"/>
            </a:endParaRPr>
          </a:p>
        </p:txBody>
      </p:sp>
      <p:sp>
        <p:nvSpPr>
          <p:cNvPr id="4" name="Ovale 3"/>
          <p:cNvSpPr/>
          <p:nvPr/>
        </p:nvSpPr>
        <p:spPr>
          <a:xfrm>
            <a:off x="1115616" y="3356992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5" name="Ovale 4"/>
          <p:cNvSpPr/>
          <p:nvPr/>
        </p:nvSpPr>
        <p:spPr>
          <a:xfrm>
            <a:off x="1115616" y="429309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A</a:t>
            </a:r>
            <a:endParaRPr lang="it-IT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Ovale 5"/>
          <p:cNvSpPr/>
          <p:nvPr/>
        </p:nvSpPr>
        <p:spPr>
          <a:xfrm>
            <a:off x="1115616" y="52292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2060"/>
                </a:solidFill>
                <a:latin typeface="Comic Sans MS" pitchFamily="66" charset="0"/>
              </a:rPr>
              <a:t>B</a:t>
            </a:r>
            <a:endParaRPr lang="it-IT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it-IT" sz="3200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lnSpcReduction="10000"/>
          </a:bodyPr>
          <a:lstStyle/>
          <a:p>
            <a:pPr algn="just"/>
            <a:endParaRPr lang="it-IT" sz="2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400" b="1" dirty="0" smtClean="0">
                <a:latin typeface="Comic Sans MS" pitchFamily="66" charset="0"/>
              </a:rPr>
              <a:t>STATO DELL’IO GENITORE</a:t>
            </a:r>
          </a:p>
          <a:p>
            <a:pPr algn="just"/>
            <a:endParaRPr lang="it-IT" sz="2800" dirty="0" smtClean="0">
              <a:latin typeface="Comic Sans MS" pitchFamily="66" charset="0"/>
            </a:endParaRPr>
          </a:p>
          <a:p>
            <a:pPr algn="just"/>
            <a:r>
              <a:rPr lang="it-IT" sz="2800" dirty="0" smtClean="0">
                <a:latin typeface="Comic Sans MS" pitchFamily="66" charset="0"/>
              </a:rPr>
              <a:t>SENTIMENTI, COMPORTAMENTI, LE EMOZIONI, GLI INSEGNAMENTI, GLI ESEMPI CHE NOI ABBIAMO APPRESO DAI NOSTRI GENITORI E DALLE FIGURE CHE </a:t>
            </a:r>
            <a:r>
              <a:rPr lang="it-IT" sz="2800" dirty="0" err="1" smtClean="0">
                <a:latin typeface="Comic Sans MS" pitchFamily="66" charset="0"/>
              </a:rPr>
              <a:t>CI</a:t>
            </a:r>
            <a:r>
              <a:rPr lang="it-IT" sz="2800" dirty="0" smtClean="0">
                <a:latin typeface="Comic Sans MS" pitchFamily="66" charset="0"/>
              </a:rPr>
              <a:t> HANNO EDUCATO.</a:t>
            </a:r>
          </a:p>
          <a:p>
            <a:pPr algn="just"/>
            <a:endParaRPr lang="it-IT" sz="2800" dirty="0" smtClean="0">
              <a:latin typeface="Comic Sans MS" pitchFamily="66" charset="0"/>
            </a:endParaRPr>
          </a:p>
          <a:p>
            <a:pPr algn="just"/>
            <a:r>
              <a:rPr lang="it-IT" sz="2800" u="sng" dirty="0" smtClean="0">
                <a:latin typeface="Comic Sans MS" pitchFamily="66" charset="0"/>
              </a:rPr>
              <a:t>GENITORE NORMATIVO:</a:t>
            </a:r>
            <a:r>
              <a:rPr lang="it-IT" sz="2800" dirty="0" smtClean="0">
                <a:latin typeface="Comic Sans MS" pitchFamily="66" charset="0"/>
              </a:rPr>
              <a:t> REGOLE E VALORI (POSITIVO/NEGATIVO)</a:t>
            </a:r>
          </a:p>
          <a:p>
            <a:pPr algn="just"/>
            <a:r>
              <a:rPr lang="it-IT" sz="2800" u="sng" dirty="0" smtClean="0">
                <a:latin typeface="Comic Sans MS" pitchFamily="66" charset="0"/>
              </a:rPr>
              <a:t>GENIOTRE AFFETTIVO:</a:t>
            </a:r>
            <a:r>
              <a:rPr lang="it-IT" sz="2800" dirty="0" smtClean="0">
                <a:latin typeface="Comic Sans MS" pitchFamily="66" charset="0"/>
              </a:rPr>
              <a:t> ASPETTI </a:t>
            </a:r>
            <a:r>
              <a:rPr lang="it-IT" sz="2800" dirty="0" err="1" smtClean="0">
                <a:latin typeface="Comic Sans MS" pitchFamily="66" charset="0"/>
              </a:rPr>
              <a:t>DI</a:t>
            </a:r>
            <a:r>
              <a:rPr lang="it-IT" sz="2800" dirty="0" smtClean="0">
                <a:latin typeface="Comic Sans MS" pitchFamily="66" charset="0"/>
              </a:rPr>
              <a:t> CURA (POSITIVO/NEGATIVO)</a:t>
            </a:r>
          </a:p>
          <a:p>
            <a:pPr algn="just">
              <a:buNone/>
            </a:pPr>
            <a:r>
              <a:rPr lang="it-IT" sz="2800" dirty="0" smtClean="0">
                <a:latin typeface="Comic Sans MS" pitchFamily="66" charset="0"/>
              </a:rPr>
              <a:t> </a:t>
            </a:r>
          </a:p>
          <a:p>
            <a:pPr algn="just">
              <a:buNone/>
            </a:pPr>
            <a:endParaRPr lang="it-IT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V="1">
            <a:off x="457200" y="-171400"/>
            <a:ext cx="8229600" cy="446038"/>
          </a:xfrm>
        </p:spPr>
        <p:txBody>
          <a:bodyPr>
            <a:normAutofit fontScale="90000"/>
          </a:bodyPr>
          <a:lstStyle/>
          <a:p>
            <a:endParaRPr lang="it-IT" sz="2800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endParaRPr lang="it-IT" sz="2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400" b="1" dirty="0" smtClean="0">
                <a:latin typeface="Comic Sans MS" pitchFamily="66" charset="0"/>
              </a:rPr>
              <a:t>STATO DELL’IO ADULTO</a:t>
            </a:r>
          </a:p>
          <a:p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PARTE RAZIONALE, DOVE SI ELABORANO LE INFORMAZIONI (ESAME </a:t>
            </a:r>
            <a:r>
              <a:rPr lang="it-IT" sz="2800" dirty="0" err="1" smtClean="0">
                <a:latin typeface="Comic Sans MS" pitchFamily="66" charset="0"/>
              </a:rPr>
              <a:t>DI</a:t>
            </a:r>
            <a:r>
              <a:rPr lang="it-IT" sz="2800" dirty="0" smtClean="0">
                <a:latin typeface="Comic Sans MS" pitchFamily="66" charset="0"/>
              </a:rPr>
              <a:t> REALTA’)</a:t>
            </a:r>
          </a:p>
          <a:p>
            <a:endParaRPr lang="it-IT" sz="2800" dirty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SE NON CONTAMINATO SA VALUTARE CORRETTAMENTE LE SITUAZIONI</a:t>
            </a:r>
            <a:endParaRPr lang="it-IT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endParaRPr lang="it-IT" sz="2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400" b="1" dirty="0" smtClean="0">
                <a:latin typeface="Comic Sans MS" pitchFamily="66" charset="0"/>
              </a:rPr>
              <a:t>STATO DELL’IO BAMBINO</a:t>
            </a:r>
          </a:p>
          <a:p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SPONTANEITA’, EMOTIVITA’.</a:t>
            </a:r>
          </a:p>
          <a:p>
            <a:endParaRPr lang="it-IT" sz="2800" dirty="0" smtClean="0">
              <a:latin typeface="Comic Sans MS" pitchFamily="66" charset="0"/>
            </a:endParaRPr>
          </a:p>
          <a:p>
            <a:r>
              <a:rPr lang="it-IT" sz="2800" dirty="0" smtClean="0">
                <a:latin typeface="Comic Sans MS" pitchFamily="66" charset="0"/>
              </a:rPr>
              <a:t>ESPERIENZE FATTE NELL’INFANZIA.</a:t>
            </a:r>
          </a:p>
          <a:p>
            <a:endParaRPr lang="it-IT" sz="2800" dirty="0" smtClean="0">
              <a:latin typeface="Comic Sans MS" pitchFamily="66" charset="0"/>
            </a:endParaRPr>
          </a:p>
          <a:p>
            <a:r>
              <a:rPr lang="it-IT" sz="2800" u="sng" dirty="0" smtClean="0">
                <a:latin typeface="Comic Sans MS" pitchFamily="66" charset="0"/>
              </a:rPr>
              <a:t>BAMBINO ADATTATO:</a:t>
            </a:r>
            <a:r>
              <a:rPr lang="it-IT" sz="2800" dirty="0" smtClean="0">
                <a:latin typeface="Comic Sans MS" pitchFamily="66" charset="0"/>
              </a:rPr>
              <a:t> OBBEDIENTE, SOTTO IL CONTROLLO GENITORIALE</a:t>
            </a:r>
          </a:p>
          <a:p>
            <a:endParaRPr lang="it-IT" sz="2800" dirty="0" smtClean="0">
              <a:latin typeface="Comic Sans MS" pitchFamily="66" charset="0"/>
            </a:endParaRPr>
          </a:p>
          <a:p>
            <a:r>
              <a:rPr lang="it-IT" sz="2800" u="sng" dirty="0" smtClean="0">
                <a:latin typeface="Comic Sans MS" pitchFamily="66" charset="0"/>
              </a:rPr>
              <a:t>BAMBINO LIBERO:</a:t>
            </a:r>
            <a:r>
              <a:rPr lang="it-IT" sz="2800" dirty="0" smtClean="0">
                <a:latin typeface="Comic Sans MS" pitchFamily="66" charset="0"/>
              </a:rPr>
              <a:t> SPONTANEO NON SOTTO IL CONTROLLO DEL GENITORE INTERIORIZZATO.</a:t>
            </a:r>
          </a:p>
          <a:p>
            <a:pPr>
              <a:buNone/>
            </a:pPr>
            <a:endParaRPr lang="it-IT" sz="2800" dirty="0" smtClean="0">
              <a:latin typeface="Comic Sans MS" pitchFamily="66" charset="0"/>
            </a:endParaRPr>
          </a:p>
          <a:p>
            <a:pPr>
              <a:buNone/>
            </a:pPr>
            <a:endParaRPr lang="it-IT" sz="2800" dirty="0" smtClean="0">
              <a:latin typeface="Comic Sans MS" pitchFamily="66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it-IT" b="1" dirty="0"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endParaRPr lang="it-IT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it-IT" sz="4400" b="1" dirty="0" smtClean="0">
                <a:latin typeface="Comic Sans MS" pitchFamily="66" charset="0"/>
              </a:rPr>
              <a:t>BAMBINO ADATTATO</a:t>
            </a:r>
          </a:p>
          <a:p>
            <a:endParaRPr lang="it-IT" dirty="0" smtClean="0">
              <a:latin typeface="Comic Sans MS" pitchFamily="66" charset="0"/>
            </a:endParaRPr>
          </a:p>
          <a:p>
            <a:r>
              <a:rPr lang="it-IT" u="sng" dirty="0" smtClean="0">
                <a:latin typeface="Comic Sans MS" pitchFamily="66" charset="0"/>
              </a:rPr>
              <a:t>BAMBINO ADATTATO POSITIVO: </a:t>
            </a:r>
            <a:r>
              <a:rPr lang="it-IT" dirty="0" smtClean="0">
                <a:latin typeface="Comic Sans MS" pitchFamily="66" charset="0"/>
              </a:rPr>
              <a:t>ACCETTA LE REGOLE, COLLABORA PER FARSI ACCETTARE (COMPRENSIONE DELL’IMPORTANZA DELLA REGOLA)</a:t>
            </a:r>
          </a:p>
          <a:p>
            <a:r>
              <a:rPr lang="it-IT" u="sng" dirty="0" smtClean="0">
                <a:latin typeface="Comic Sans MS" pitchFamily="66" charset="0"/>
              </a:rPr>
              <a:t>BAMBINO ADATTATO NEGATIVO:</a:t>
            </a:r>
            <a:r>
              <a:rPr lang="it-IT" dirty="0" smtClean="0">
                <a:latin typeface="Comic Sans MS" pitchFamily="66" charset="0"/>
              </a:rPr>
              <a:t> SI SOTTOMETTE ALLE REGOLE PASSIVAMENTE, SI COMPIANGE E SUBISCE PER FARSI ACCETTARE (RABBIA REPRESSA)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1359</Words>
  <Application>Microsoft Office PowerPoint</Application>
  <PresentationFormat>Presentazione su schermo (4:3)</PresentationFormat>
  <Paragraphs>305</Paragraphs>
  <Slides>49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49</vt:i4>
      </vt:variant>
    </vt:vector>
  </HeadingPairs>
  <TitlesOfParts>
    <vt:vector size="50" baseType="lpstr">
      <vt:lpstr>Tema di Office</vt:lpstr>
      <vt:lpstr> FUNZIONE GENITORIALE E CRESCITA DEI FIGLI.  L’IMPORTANZA DEL CONTENIMENTO AFFETTIVO E DELLE REGOLE.                 A cura della dott.ssa Moira Di Luigi </vt:lpstr>
      <vt:lpstr>REGOLA</vt:lpstr>
      <vt:lpstr>Presentazione standard di PowerPoint</vt:lpstr>
      <vt:lpstr>IL BAMBINO ASSORBE SOPRATTUTTO LE QUESTINI INCONSCE E IRRISOLTE DELLA COPPIA GENITORIALE. </vt:lpstr>
      <vt:lpstr>GLI STATI DELL’IO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BAMBINO LIBERO</vt:lpstr>
      <vt:lpstr>TRE “FAMI”</vt:lpstr>
      <vt:lpstr>Presentazione standard di PowerPoint</vt:lpstr>
      <vt:lpstr>STILI GENITORIALI</vt:lpstr>
      <vt:lpstr>STILE GENITORIALE AFFETTIVO POSITIVO</vt:lpstr>
      <vt:lpstr>Presentazione standard di PowerPoint</vt:lpstr>
      <vt:lpstr>GENITORE AFFETTIVO NEGATIVO</vt:lpstr>
      <vt:lpstr>Presentazione standard di PowerPoint</vt:lpstr>
      <vt:lpstr>Presentazione standard di PowerPoint</vt:lpstr>
      <vt:lpstr>GENITORE CRITICO POSITIVO</vt:lpstr>
      <vt:lpstr>Presentazione standard di PowerPoint</vt:lpstr>
      <vt:lpstr>Presentazione standard di PowerPoint</vt:lpstr>
      <vt:lpstr>GENITORE CRITICO NEGATIVO</vt:lpstr>
      <vt:lpstr>Presentazione standard di PowerPoint</vt:lpstr>
      <vt:lpstr>Presentazione standard di PowerPoint</vt:lpstr>
      <vt:lpstr>Presentazione standard di PowerPoint</vt:lpstr>
      <vt:lpstr>ESERCITAZIONE</vt:lpstr>
      <vt:lpstr>FIGLI SENZA REGOLE</vt:lpstr>
      <vt:lpstr>IL PUNTO DI VISTA DEL BAMBINO</vt:lpstr>
      <vt:lpstr>Presentazione standard di PowerPoint</vt:lpstr>
      <vt:lpstr>ANGOSCIA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RISCHI…</vt:lpstr>
      <vt:lpstr>Presentazione standard di PowerPoint</vt:lpstr>
      <vt:lpstr>IL PUNTO DI VISTA DEL GENITORE</vt:lpstr>
      <vt:lpstr>Presentazione standard di PowerPoint</vt:lpstr>
      <vt:lpstr>Presentazione standard di PowerPoint</vt:lpstr>
      <vt:lpstr>Presentazione standard di PowerPoint</vt:lpstr>
      <vt:lpstr>QUALI LE SOLUZIONI?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FUNZIONE GENITORIALE E CRESCITA DEI FIGLI.  L’IMPORTANZA DEL CONTENIMENTO AFFETTIVO E DELLE REGOLE.</dc:title>
  <dc:creator>Moira</dc:creator>
  <cp:lastModifiedBy>Fabio</cp:lastModifiedBy>
  <cp:revision>110</cp:revision>
  <dcterms:created xsi:type="dcterms:W3CDTF">2016-09-24T12:44:27Z</dcterms:created>
  <dcterms:modified xsi:type="dcterms:W3CDTF">2017-05-06T10:10:02Z</dcterms:modified>
</cp:coreProperties>
</file>