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15" r:id="rId3"/>
    <p:sldId id="310" r:id="rId4"/>
    <p:sldId id="313" r:id="rId5"/>
    <p:sldId id="311" r:id="rId6"/>
    <p:sldId id="284" r:id="rId7"/>
    <p:sldId id="258" r:id="rId8"/>
    <p:sldId id="281" r:id="rId9"/>
    <p:sldId id="282" r:id="rId10"/>
    <p:sldId id="283" r:id="rId11"/>
    <p:sldId id="367" r:id="rId12"/>
    <p:sldId id="350" r:id="rId13"/>
    <p:sldId id="351" r:id="rId14"/>
    <p:sldId id="352" r:id="rId15"/>
    <p:sldId id="371" r:id="rId16"/>
    <p:sldId id="357" r:id="rId17"/>
    <p:sldId id="358" r:id="rId18"/>
    <p:sldId id="359" r:id="rId19"/>
    <p:sldId id="267" r:id="rId20"/>
    <p:sldId id="275" r:id="rId21"/>
    <p:sldId id="361" r:id="rId22"/>
    <p:sldId id="362" r:id="rId23"/>
    <p:sldId id="363" r:id="rId24"/>
    <p:sldId id="368" r:id="rId25"/>
    <p:sldId id="288" r:id="rId26"/>
    <p:sldId id="303" r:id="rId27"/>
    <p:sldId id="304" r:id="rId28"/>
    <p:sldId id="305" r:id="rId29"/>
    <p:sldId id="306" r:id="rId30"/>
    <p:sldId id="289" r:id="rId31"/>
    <p:sldId id="299" r:id="rId32"/>
    <p:sldId id="300" r:id="rId33"/>
    <p:sldId id="301" r:id="rId34"/>
    <p:sldId id="302" r:id="rId35"/>
    <p:sldId id="292" r:id="rId36"/>
    <p:sldId id="291" r:id="rId37"/>
    <p:sldId id="316" r:id="rId38"/>
    <p:sldId id="353" r:id="rId39"/>
    <p:sldId id="354" r:id="rId40"/>
    <p:sldId id="355" r:id="rId41"/>
    <p:sldId id="356" r:id="rId42"/>
    <p:sldId id="280" r:id="rId43"/>
    <p:sldId id="268" r:id="rId44"/>
    <p:sldId id="369" r:id="rId45"/>
    <p:sldId id="269" r:id="rId46"/>
    <p:sldId id="270" r:id="rId47"/>
    <p:sldId id="285" r:id="rId48"/>
    <p:sldId id="338" r:id="rId49"/>
    <p:sldId id="271" r:id="rId50"/>
    <p:sldId id="272" r:id="rId51"/>
    <p:sldId id="273" r:id="rId52"/>
    <p:sldId id="344" r:id="rId53"/>
    <p:sldId id="349" r:id="rId54"/>
    <p:sldId id="343" r:id="rId55"/>
    <p:sldId id="345" r:id="rId56"/>
    <p:sldId id="346" r:id="rId57"/>
    <p:sldId id="347" r:id="rId58"/>
    <p:sldId id="373" r:id="rId59"/>
    <p:sldId id="374" r:id="rId60"/>
    <p:sldId id="375" r:id="rId61"/>
    <p:sldId id="348" r:id="rId62"/>
    <p:sldId id="377" r:id="rId63"/>
    <p:sldId id="287" r:id="rId64"/>
    <p:sldId id="298" r:id="rId65"/>
    <p:sldId id="331" r:id="rId66"/>
    <p:sldId id="332" r:id="rId67"/>
    <p:sldId id="333" r:id="rId68"/>
    <p:sldId id="334" r:id="rId69"/>
    <p:sldId id="335" r:id="rId70"/>
    <p:sldId id="336" r:id="rId71"/>
    <p:sldId id="294" r:id="rId72"/>
    <p:sldId id="322" r:id="rId73"/>
    <p:sldId id="317" r:id="rId74"/>
    <p:sldId id="259" r:id="rId75"/>
    <p:sldId id="323" r:id="rId76"/>
    <p:sldId id="318" r:id="rId77"/>
    <p:sldId id="295" r:id="rId78"/>
    <p:sldId id="319" r:id="rId79"/>
    <p:sldId id="372" r:id="rId80"/>
    <p:sldId id="379" r:id="rId81"/>
    <p:sldId id="339" r:id="rId82"/>
    <p:sldId id="314" r:id="rId83"/>
    <p:sldId id="360" r:id="rId84"/>
    <p:sldId id="320" r:id="rId85"/>
    <p:sldId id="378" r:id="rId86"/>
    <p:sldId id="376" r:id="rId87"/>
    <p:sldId id="309" r:id="rId8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441" autoAdjust="0"/>
    <p:restoredTop sz="91219" autoAdjust="0"/>
  </p:normalViewPr>
  <p:slideViewPr>
    <p:cSldViewPr>
      <p:cViewPr>
        <p:scale>
          <a:sx n="66" d="100"/>
          <a:sy n="66" d="100"/>
        </p:scale>
        <p:origin x="-1002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61D9F-A970-491D-8D56-1EBEE51B72E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7C7A-F1A9-4700-9885-08A891D87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24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F4047-2BD1-478A-8BDB-9A66050A6D22}" type="slidenum">
              <a:rPr lang="it-IT" smtClean="0"/>
              <a:pPr/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0BC9-6BE2-4B75-91BB-C7C558BF1DEA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0BC9-6BE2-4B75-91BB-C7C558BF1DEA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0BC9-6BE2-4B75-91BB-C7C558BF1DEA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0BC9-6BE2-4B75-91BB-C7C558BF1DEA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0BC9-6BE2-4B75-91BB-C7C558BF1DEA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F4047-2BD1-478A-8BDB-9A66050A6D22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7B11-D1E2-43F5-AD6C-D9D00C7ACF2D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7DFC-B1AF-43BD-9EEB-FB3A6727B4F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it-IT" b="1" dirty="0" smtClean="0">
                <a:latin typeface="Comic Sans MS" pitchFamily="66" charset="0"/>
              </a:rPr>
              <a:t>GESTIONE DELLE CLASSI DIFFICILI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			A cura della dott.ssa Moira Di Luigi</a:t>
            </a:r>
            <a:endParaRPr lang="it-IT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Moira\Desktop\scuo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56895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Comic Sans MS" pitchFamily="66" charset="0"/>
              </a:rPr>
              <a:t>Le emozioni che cambiano</a:t>
            </a:r>
            <a:endParaRPr lang="it-IT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LE EMOZIONI CHE CAMBIANO</a:t>
            </a:r>
          </a:p>
          <a:p>
            <a:pPr algn="just"/>
            <a:endParaRPr lang="it-IT" sz="2800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EMERGE LA RABBIA;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(ANSIA)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CONFLITTO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SCONFORTO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COMPAIONO EMOZIONI LEGATE AL RAPPORTO CON L’ALTRO SESSO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CAMBIANO LE EMOZIONI LEGATE AGLI ADULTI (GENITORI, </a:t>
            </a:r>
            <a:r>
              <a:rPr lang="it-IT" sz="2800" b="1" dirty="0" err="1" smtClean="0">
                <a:latin typeface="Comic Sans MS" pitchFamily="66" charset="0"/>
              </a:rPr>
              <a:t>INSEGNANTI…</a:t>
            </a:r>
            <a:r>
              <a:rPr lang="it-IT" sz="2800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COMPARE UNA VARIETÀ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EMOZIONI LEGATE AL MODO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VEDERE E PERCEPIRE LA REALTÀ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1107504"/>
            <a:ext cx="8229600" cy="110750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ESERCITAZIONE 1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sz="2800" b="1" smtClean="0">
                <a:latin typeface="Comic Sans MS" pitchFamily="66" charset="0"/>
              </a:rPr>
              <a:t>1)PENSARE AD UNA </a:t>
            </a:r>
            <a:r>
              <a:rPr lang="it-IT" sz="2800" b="1" dirty="0" smtClean="0">
                <a:latin typeface="Comic Sans MS" pitchFamily="66" charset="0"/>
              </a:rPr>
              <a:t>SITUAZIONE AVUTA IN CLASSE PARTICOLARMENTE DIFFICILE PER ME.</a:t>
            </a:r>
          </a:p>
          <a:p>
            <a:pPr algn="just">
              <a:buNone/>
            </a:pPr>
            <a:r>
              <a:rPr lang="it-IT" sz="2800" b="1" dirty="0" smtClean="0">
                <a:latin typeface="Comic Sans MS" pitchFamily="66" charset="0"/>
              </a:rPr>
              <a:t>2)QUAL E’ STATO IL MIO COMPORTAMENTO SPONTANEO?</a:t>
            </a:r>
          </a:p>
          <a:p>
            <a:pPr algn="just">
              <a:buNone/>
            </a:pPr>
            <a:r>
              <a:rPr lang="it-IT" sz="2800" b="1" dirty="0" smtClean="0">
                <a:latin typeface="Comic Sans MS" pitchFamily="66" charset="0"/>
              </a:rPr>
              <a:t>3)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QUELLO CHE HO FATTO COSA HA FUNZIONATO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PIU’? E COSA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MENO?</a:t>
            </a:r>
          </a:p>
          <a:p>
            <a:pPr algn="just">
              <a:buNone/>
            </a:pPr>
            <a:endParaRPr lang="it-IT" sz="2800" b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sz="2800" b="1" dirty="0" smtClean="0">
                <a:latin typeface="Comic Sans MS" pitchFamily="66" charset="0"/>
              </a:rPr>
              <a:t>4) IN GENERALE QUALI SONO LE SITUAZIONI PIU DIFFICILI DA GESTIRE PER ME?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  <a:latin typeface="Comic Sans MS" pitchFamily="66" charset="0"/>
              </a:rPr>
              <a:t>La personalità</a:t>
            </a:r>
            <a:endParaRPr lang="it-IT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800" b="1" dirty="0" smtClean="0">
                <a:latin typeface="Comic Sans MS" pitchFamily="66" charset="0"/>
              </a:rPr>
              <a:t>LA PERSONALITA’</a:t>
            </a:r>
          </a:p>
          <a:p>
            <a:pPr>
              <a:buNone/>
            </a:pPr>
            <a:endParaRPr lang="it-IT" sz="2800" u="sng" dirty="0" smtClean="0">
              <a:latin typeface="Comic Sans MS" pitchFamily="66" charset="0"/>
            </a:endParaRPr>
          </a:p>
          <a:p>
            <a:r>
              <a:rPr lang="it-IT" sz="2800" b="1" u="sng" dirty="0" smtClean="0">
                <a:latin typeface="Comic Sans MS" pitchFamily="66" charset="0"/>
              </a:rPr>
              <a:t>TEMPERAMENTO:</a:t>
            </a:r>
            <a:r>
              <a:rPr lang="it-IT" sz="2800" b="1" dirty="0" smtClean="0">
                <a:latin typeface="Comic Sans MS" pitchFamily="66" charset="0"/>
              </a:rPr>
              <a:t> INNATO</a:t>
            </a:r>
          </a:p>
          <a:p>
            <a:r>
              <a:rPr lang="it-IT" sz="2800" b="1" u="sng" dirty="0" smtClean="0">
                <a:latin typeface="Comic Sans MS" pitchFamily="66" charset="0"/>
              </a:rPr>
              <a:t>CARATTERE: </a:t>
            </a:r>
            <a:r>
              <a:rPr lang="it-IT" sz="2800" b="1" dirty="0" smtClean="0">
                <a:latin typeface="Comic Sans MS" pitchFamily="66" charset="0"/>
              </a:rPr>
              <a:t>ACQUISITO</a:t>
            </a:r>
          </a:p>
          <a:p>
            <a:r>
              <a:rPr lang="it-IT" sz="2800" b="1" u="sng" dirty="0" smtClean="0">
                <a:latin typeface="Comic Sans MS" pitchFamily="66" charset="0"/>
              </a:rPr>
              <a:t>PERSONALITÀ:</a:t>
            </a:r>
            <a:r>
              <a:rPr lang="it-IT" sz="2800" b="1" dirty="0" smtClean="0">
                <a:latin typeface="Comic Sans MS" pitchFamily="66" charset="0"/>
              </a:rPr>
              <a:t> TEMPERAMENTO + CARATTERE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“MODALITÀ STRUTTURATA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PENSARE, SENTIRE E COMPORTARSI, RISULTANTE DALL’INTERAZIONE DELL’AMBIENTE SUL PROPRIO PATRIMONIO GENETICO E </a:t>
            </a:r>
            <a:r>
              <a:rPr lang="it-IT" sz="2800" b="1" dirty="0" err="1" smtClean="0">
                <a:latin typeface="Comic Sans MS" pitchFamily="66" charset="0"/>
              </a:rPr>
              <a:t>CULTURALE…</a:t>
            </a:r>
            <a:r>
              <a:rPr lang="it-IT" sz="2800" b="1" dirty="0" smtClean="0">
                <a:latin typeface="Comic Sans MS" pitchFamily="66" charset="0"/>
              </a:rPr>
              <a:t>.” (A. MONNO)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“….LA PERSONALITÀ È MODIFICABILE PERCHÉ COSTRUITA DALL’ESPERIENZA E DALL’ADATTAMENTO TRA I PROPRI BISOGNI E DESIDERI E LA REALTÀ ESTERNA”. (A. MONNO).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  <a:latin typeface="Comic Sans MS" pitchFamily="66" charset="0"/>
              </a:rPr>
              <a:t>Organizzazioni di personalità nell’adulto </a:t>
            </a:r>
            <a:endParaRPr lang="it-IT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2800" b="1" dirty="0" smtClean="0">
                <a:latin typeface="Comic Sans MS" pitchFamily="66" charset="0"/>
              </a:rPr>
              <a:t>ORGANIZZAZIONE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PERSONALITA’ NELL’ADULTO</a:t>
            </a:r>
          </a:p>
          <a:p>
            <a:endParaRPr lang="it-IT" sz="2800" dirty="0" smtClean="0">
              <a:latin typeface="Comic Sans MS" pitchFamily="66" charset="0"/>
            </a:endParaRPr>
          </a:p>
          <a:p>
            <a:r>
              <a:rPr lang="it-IT" sz="2800" b="1" dirty="0" smtClean="0">
                <a:latin typeface="Comic Sans MS" pitchFamily="66" charset="0"/>
              </a:rPr>
              <a:t>PARANOIDE</a:t>
            </a:r>
          </a:p>
          <a:p>
            <a:r>
              <a:rPr lang="it-IT" sz="2800" b="1" dirty="0" smtClean="0">
                <a:latin typeface="Comic Sans MS" pitchFamily="66" charset="0"/>
              </a:rPr>
              <a:t>SCHIZOIDE</a:t>
            </a:r>
          </a:p>
          <a:p>
            <a:r>
              <a:rPr lang="it-IT" sz="2800" b="1" dirty="0" smtClean="0">
                <a:latin typeface="Comic Sans MS" pitchFamily="66" charset="0"/>
              </a:rPr>
              <a:t>SCHIZOTIPICA</a:t>
            </a:r>
          </a:p>
          <a:p>
            <a:r>
              <a:rPr lang="it-IT" sz="2800" b="1" dirty="0" smtClean="0">
                <a:latin typeface="Comic Sans MS" pitchFamily="66" charset="0"/>
              </a:rPr>
              <a:t>ISTRIONICA</a:t>
            </a:r>
          </a:p>
          <a:p>
            <a:r>
              <a:rPr lang="it-IT" sz="2800" b="1" dirty="0" smtClean="0">
                <a:latin typeface="Comic Sans MS" pitchFamily="66" charset="0"/>
              </a:rPr>
              <a:t>NARCISISTA</a:t>
            </a:r>
          </a:p>
          <a:p>
            <a:r>
              <a:rPr lang="it-IT" sz="2800" b="1" dirty="0" smtClean="0">
                <a:latin typeface="Comic Sans MS" pitchFamily="66" charset="0"/>
              </a:rPr>
              <a:t>ANTISOCIALE</a:t>
            </a:r>
          </a:p>
          <a:p>
            <a:r>
              <a:rPr lang="it-IT" sz="2800" b="1" dirty="0" smtClean="0">
                <a:latin typeface="Comic Sans MS" pitchFamily="66" charset="0"/>
              </a:rPr>
              <a:t>BORDERLINE</a:t>
            </a:r>
          </a:p>
          <a:p>
            <a:r>
              <a:rPr lang="it-IT" sz="2800" b="1" dirty="0" smtClean="0">
                <a:latin typeface="Comic Sans MS" pitchFamily="66" charset="0"/>
              </a:rPr>
              <a:t>DIPENDENTE</a:t>
            </a:r>
          </a:p>
          <a:p>
            <a:r>
              <a:rPr lang="it-IT" sz="2800" b="1" dirty="0" smtClean="0">
                <a:latin typeface="Comic Sans MS" pitchFamily="66" charset="0"/>
              </a:rPr>
              <a:t>DEPRESSIVA</a:t>
            </a:r>
          </a:p>
          <a:p>
            <a:r>
              <a:rPr lang="it-IT" sz="2800" b="1" dirty="0" smtClean="0">
                <a:latin typeface="Comic Sans MS" pitchFamily="66" charset="0"/>
              </a:rPr>
              <a:t>EVITANTE</a:t>
            </a:r>
          </a:p>
          <a:p>
            <a:r>
              <a:rPr lang="it-IT" sz="2800" b="1" dirty="0" smtClean="0">
                <a:latin typeface="Comic Sans MS" pitchFamily="66" charset="0"/>
              </a:rPr>
              <a:t>OSSESSIVO-COMPULSIVA</a:t>
            </a:r>
          </a:p>
          <a:p>
            <a:r>
              <a:rPr lang="it-IT" sz="2800" b="1" dirty="0" smtClean="0">
                <a:latin typeface="Comic Sans MS" pitchFamily="66" charset="0"/>
              </a:rPr>
              <a:t>IDENTITÀ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GENERE</a:t>
            </a:r>
          </a:p>
          <a:p>
            <a:r>
              <a:rPr lang="it-IT" sz="2800" b="1" dirty="0" smtClean="0">
                <a:latin typeface="Comic Sans MS" pitchFamily="66" charset="0"/>
              </a:rPr>
              <a:t>DISTURBI ALIMENTARI (ANORESSIA, </a:t>
            </a:r>
            <a:r>
              <a:rPr lang="it-IT" sz="2800" b="1" dirty="0" err="1" smtClean="0">
                <a:latin typeface="Comic Sans MS" pitchFamily="66" charset="0"/>
              </a:rPr>
              <a:t>BULIMIA…</a:t>
            </a:r>
            <a:r>
              <a:rPr lang="it-IT" sz="2800" b="1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it-IT" sz="2800" b="1" dirty="0" smtClean="0">
                <a:latin typeface="Comic Sans MS" pitchFamily="66" charset="0"/>
              </a:rPr>
              <a:t>PER OGNI ORGANIZZAZIONE UNO STILE RELAZIONALE DIVERSO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Organizzazioni di personalità nell’infanzia e adolescenza</a:t>
            </a: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800" b="1" dirty="0" smtClean="0">
                <a:latin typeface="Comic Sans MS" pitchFamily="66" charset="0"/>
              </a:rPr>
              <a:t>ORGANIZZAZIONE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PERSONALITA’ NELL’INFANZIA E NELL’ADOLESCENZA</a:t>
            </a:r>
          </a:p>
          <a:p>
            <a:pPr>
              <a:buNone/>
            </a:pPr>
            <a:endParaRPr lang="it-IT" sz="2800" dirty="0" smtClean="0">
              <a:latin typeface="Comic Sans MS" pitchFamily="66" charset="0"/>
            </a:endParaRPr>
          </a:p>
          <a:p>
            <a:r>
              <a:rPr lang="it-IT" sz="2800" b="1" dirty="0" smtClean="0">
                <a:latin typeface="Comic Sans MS" pitchFamily="66" charset="0"/>
              </a:rPr>
              <a:t>RITARDO MENTALE</a:t>
            </a:r>
          </a:p>
          <a:p>
            <a:r>
              <a:rPr lang="it-IT" sz="2800" b="1" dirty="0" smtClean="0">
                <a:latin typeface="Comic Sans MS" pitchFamily="66" charset="0"/>
              </a:rPr>
              <a:t>DISTURBI DELL’APPRENDIMENTO (</a:t>
            </a:r>
            <a:r>
              <a:rPr lang="it-IT" sz="2800" b="1" dirty="0" err="1" smtClean="0">
                <a:latin typeface="Comic Sans MS" pitchFamily="66" charset="0"/>
              </a:rPr>
              <a:t>DISLESSIA…</a:t>
            </a:r>
            <a:r>
              <a:rPr lang="it-IT" sz="2800" b="1" dirty="0" smtClean="0">
                <a:latin typeface="Comic Sans MS" pitchFamily="66" charset="0"/>
              </a:rPr>
              <a:t>.)</a:t>
            </a:r>
          </a:p>
          <a:p>
            <a:r>
              <a:rPr lang="it-IT" sz="2800" b="1" dirty="0" smtClean="0">
                <a:latin typeface="Comic Sans MS" pitchFamily="66" charset="0"/>
              </a:rPr>
              <a:t>DISTURBI DEL LINGUAGGIO</a:t>
            </a:r>
          </a:p>
          <a:p>
            <a:r>
              <a:rPr lang="it-IT" sz="2800" b="1" dirty="0" smtClean="0">
                <a:latin typeface="Comic Sans MS" pitchFamily="66" charset="0"/>
              </a:rPr>
              <a:t>DISTURBI DELLA MOTRICITÀ (</a:t>
            </a:r>
            <a:r>
              <a:rPr lang="it-IT" sz="2800" b="1" dirty="0" err="1" smtClean="0">
                <a:latin typeface="Comic Sans MS" pitchFamily="66" charset="0"/>
              </a:rPr>
              <a:t>IMPACCIO…</a:t>
            </a:r>
            <a:r>
              <a:rPr lang="it-IT" sz="2800" b="1" dirty="0" smtClean="0">
                <a:latin typeface="Comic Sans MS" pitchFamily="66" charset="0"/>
              </a:rPr>
              <a:t>.)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DISTURBI DELL’ALIMENTAZIONE/CONTROLLO SFINTERICO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DISTURBI DELL’IDENTITÀ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GENERE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DISTURBI DELLA RELAZIONE(</a:t>
            </a:r>
            <a:r>
              <a:rPr lang="it-IT" sz="2800" b="1" dirty="0" err="1" smtClean="0">
                <a:latin typeface="Comic Sans MS" pitchFamily="66" charset="0"/>
              </a:rPr>
              <a:t>AUTISMO…</a:t>
            </a:r>
            <a:r>
              <a:rPr lang="it-IT" sz="2800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DISTURBI </a:t>
            </a:r>
            <a:r>
              <a:rPr lang="it-IT" sz="2800" b="1" dirty="0" err="1" smtClean="0">
                <a:latin typeface="Comic Sans MS" pitchFamily="66" charset="0"/>
              </a:rPr>
              <a:t>D’ANSIA</a:t>
            </a:r>
            <a:r>
              <a:rPr lang="it-IT" sz="2800" b="1" dirty="0" smtClean="0">
                <a:latin typeface="Comic Sans MS" pitchFamily="66" charset="0"/>
              </a:rPr>
              <a:t> (ATTACCAMENTO, </a:t>
            </a:r>
            <a:r>
              <a:rPr lang="it-IT" sz="2800" b="1" dirty="0" err="1" smtClean="0">
                <a:latin typeface="Comic Sans MS" pitchFamily="66" charset="0"/>
              </a:rPr>
              <a:t>FOBIA…</a:t>
            </a:r>
            <a:r>
              <a:rPr lang="it-IT" sz="2800" b="1" dirty="0" smtClean="0">
                <a:latin typeface="Comic Sans MS" pitchFamily="66" charset="0"/>
              </a:rPr>
              <a:t>.)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DISTURBI DELL’ATTENZIONE (ADHD..)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DISTURBI DEL COMPORTAMENTO (</a:t>
            </a:r>
            <a:r>
              <a:rPr lang="it-IT" sz="2800" b="1" dirty="0" err="1" smtClean="0">
                <a:latin typeface="Comic Sans MS" pitchFamily="66" charset="0"/>
              </a:rPr>
              <a:t>D.O.P.</a:t>
            </a:r>
            <a:r>
              <a:rPr lang="it-IT" sz="2800" b="1" dirty="0" smtClean="0">
                <a:latin typeface="Comic Sans MS" pitchFamily="66" charset="0"/>
              </a:rPr>
              <a:t>; D. DELLA </a:t>
            </a:r>
            <a:r>
              <a:rPr lang="it-IT" sz="2800" b="1" dirty="0" err="1" smtClean="0">
                <a:latin typeface="Comic Sans MS" pitchFamily="66" charset="0"/>
              </a:rPr>
              <a:t>CONDOTTA…</a:t>
            </a:r>
            <a:r>
              <a:rPr lang="it-IT" sz="2800" b="1" dirty="0" smtClean="0">
                <a:latin typeface="Comic Sans MS" pitchFamily="66" charset="0"/>
              </a:rPr>
              <a:t>)</a:t>
            </a:r>
          </a:p>
          <a:p>
            <a:pPr algn="just">
              <a:buNone/>
            </a:pPr>
            <a:endParaRPr lang="it-IT" sz="2800" dirty="0" smtClean="0">
              <a:latin typeface="Comic Sans MS" pitchFamily="66" charset="0"/>
            </a:endParaRPr>
          </a:p>
          <a:p>
            <a:pPr algn="just">
              <a:buNone/>
            </a:pPr>
            <a:endParaRPr lang="it-IT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ESERCITAZIONE 1+2</a:t>
            </a:r>
          </a:p>
          <a:p>
            <a:pPr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b="1" dirty="0" smtClean="0">
                <a:latin typeface="Comic Sans MS" pitchFamily="66" charset="0"/>
              </a:rPr>
              <a:t>1)PENSARE AD UNA SITUAZIONE AVUTA IN CLASSE PARTICOLARMENTE DIFFICILE PER VOI. COME E’ STATA GESTITA?</a:t>
            </a:r>
          </a:p>
          <a:p>
            <a:pPr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b="1" dirty="0" smtClean="0">
                <a:latin typeface="Comic Sans MS" pitchFamily="66" charset="0"/>
              </a:rPr>
              <a:t>4)IN GENERALE QUALI SONO LE SITUAZIONI PIU DIFFICILI DA GESTIRE PER ME?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229600" cy="720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ORIGINE DISTURBI DEL COMPORTAMENTO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AGGRESSIVITA’ COME COMPONENTE INNATA DELLA COSTITUZIONE UMANA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PERDITA CONNOTAZIONE NEGATIVA IN VISTA DELL’ADATTAMENTO ED EVOLUZIONE</a:t>
            </a:r>
          </a:p>
          <a:p>
            <a:pPr algn="just"/>
            <a:endParaRPr lang="it-IT" sz="2800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UTILIZZATO PER RISPONDERE ALLA PAURA E MINACCIA</a:t>
            </a:r>
          </a:p>
          <a:p>
            <a:pPr algn="just"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 algn="just"/>
            <a:endParaRPr lang="it-IT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CAUSE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ESPERIENZA INFANTILE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DEPRIVAZIONE MATERNA (“COPPIA MADRE”) (BOWLBY)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PROTESTA VOLTA AD EVITARE ESPERIENZE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SEPARAZIONE E PERDITA (BOWLBY)/RIFIUTO/FALLIMENTO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CARENZA FUNZIONE RIFLESSIVA (“RISPECCHIAMENTO”) (FONAGY)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SVILUPPO ATTACCAMENTO INSICURO (AINSWORTH):</a:t>
            </a:r>
          </a:p>
          <a:p>
            <a:pPr>
              <a:buFontTx/>
              <a:buChar char="-"/>
            </a:pPr>
            <a:r>
              <a:rPr lang="it-IT" sz="2800" b="1" dirty="0" smtClean="0">
                <a:latin typeface="Comic Sans MS" pitchFamily="66" charset="0"/>
              </a:rPr>
              <a:t>EVITANTE/DISTANZIANTE: G. NON DISPONIBILE/B. EVITANTE </a:t>
            </a:r>
          </a:p>
          <a:p>
            <a:pPr>
              <a:buFontTx/>
              <a:buChar char="-"/>
            </a:pPr>
            <a:r>
              <a:rPr lang="it-IT" sz="2800" b="1" dirty="0" smtClean="0">
                <a:latin typeface="Comic Sans MS" pitchFamily="66" charset="0"/>
              </a:rPr>
              <a:t>ANSIOSO-RESISTENTE</a:t>
            </a:r>
            <a:r>
              <a:rPr lang="it-IT" sz="2800" b="1" smtClean="0">
                <a:latin typeface="Comic Sans MS" pitchFamily="66" charset="0"/>
              </a:rPr>
              <a:t>: ERRORI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RISPECCHIAMENTO/BISOGNO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RIAVVICINARSI MA POI SI DIVINCOLANO</a:t>
            </a:r>
          </a:p>
          <a:p>
            <a:pPr>
              <a:buFontTx/>
              <a:buChar char="-"/>
            </a:pPr>
            <a:r>
              <a:rPr lang="it-IT" sz="2800" b="1" dirty="0" smtClean="0">
                <a:latin typeface="Comic Sans MS" pitchFamily="66" charset="0"/>
              </a:rPr>
              <a:t>DISORIENTATO-DISORGANIZZATO: B. ANSIOSO/G. ANSIOSO/G. CONTRADDITTORIO (MAIN E SOLOMON)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DIFFICOLTA’ DEL COMPORTAMENTO</a:t>
            </a:r>
          </a:p>
          <a:p>
            <a:pPr algn="just"/>
            <a:endParaRPr lang="it-IT" sz="2800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DIFFICOLTA’ DELL’AGIRE (IMPULSIVITA’; DISCONTINUITA’; RIPETITIVITA’...) 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DIFFICOLTA’ DEL PENSARE (CARENZA PENSIERO SIMBOLICO)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CARENZA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INTEGRAZIONE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QUESTI DUE CAMPI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ESPERIENZA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AFFETTI ED EMOZIONI INTRAPPOLATI NEGLI STESSI AGITI SENZA ESSERE RICONOSCIUITI E MENTALIZZATI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DISINVESTIMENTO DELLE COMPETENZE COGNITIVE</a:t>
            </a:r>
          </a:p>
          <a:p>
            <a:pPr algn="just"/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Stato dell’io</a:t>
            </a:r>
            <a:endParaRPr lang="it-IT" sz="3200" b="1" dirty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just"/>
            <a:endParaRPr lang="it-IT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STATO DELL’IO</a:t>
            </a:r>
          </a:p>
          <a:p>
            <a:pPr algn="just"/>
            <a:endParaRPr lang="it-IT" dirty="0" smtClean="0">
              <a:latin typeface="Comic Sans MS" pitchFamily="66" charset="0"/>
            </a:endParaRPr>
          </a:p>
          <a:p>
            <a:pPr algn="just"/>
            <a:r>
              <a:rPr lang="it-IT" b="1" dirty="0" smtClean="0">
                <a:latin typeface="Comic Sans MS" pitchFamily="66" charset="0"/>
              </a:rPr>
              <a:t>UN INSIEME UNIFORME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PENSIERI, EMOZIONI, ESPERIENZE, CORRELATI AD UN CORRISPONDENTE SCHEMA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COMPORTAMENTO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STRUTTURE PSICHICHE CHE FORMANO L’IO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4460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1) QUANTO E’ DIFFICILE COORDINARE UN GRUPPO? </a:t>
            </a:r>
          </a:p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2) QUANTO E’ PIU’ DIFFICILE COORDINARE UN GRUPPO CLASSE?</a:t>
            </a:r>
          </a:p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3) A CHI NON E’ MAI CAPITATO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INCONTRARE DIFFIOLTA’/DUBBI NELL’ATTIVITA’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INSEGNAMENTO?</a:t>
            </a:r>
          </a:p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4) A CHI NON E’ MAI CAPITATO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AVERE DUBBI NEL RELAZIONARSI CON UN ALUNNO IN PARTICOLARE? (O CON UN COLLEGA?) 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412776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600" b="1" dirty="0" smtClean="0">
                <a:latin typeface="Comic Sans MS" pitchFamily="66"/>
              </a:rPr>
              <a:t>STATI DELL’IO</a:t>
            </a:r>
            <a:endParaRPr lang="it-IT" sz="3600" b="1" dirty="0">
              <a:latin typeface="Comic Sans MS" pitchFamily="66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" y="1412776"/>
            <a:ext cx="4472444" cy="5445223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/>
            <a:endParaRPr lang="it-IT" dirty="0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0" y="-27384"/>
            <a:ext cx="9144000" cy="6860909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it-IT" b="1" dirty="0" smtClean="0">
                <a:latin typeface="Comic Sans MS" pitchFamily="66"/>
              </a:rPr>
              <a:t>				GLI STATI DELL’IO</a:t>
            </a:r>
          </a:p>
          <a:p>
            <a:pPr lvl="0">
              <a:buNone/>
            </a:pPr>
            <a:endParaRPr lang="it-IT" b="1" dirty="0" smtClean="0">
              <a:latin typeface="Comic Sans MS" pitchFamily="66"/>
            </a:endParaRPr>
          </a:p>
          <a:p>
            <a:pPr lvl="0">
              <a:buNone/>
            </a:pPr>
            <a:r>
              <a:rPr lang="it-IT" b="1" dirty="0" smtClean="0">
                <a:latin typeface="Comic Sans MS" pitchFamily="66"/>
              </a:rPr>
              <a:t>					Genitore</a:t>
            </a:r>
            <a:endParaRPr lang="it-IT" b="1" dirty="0">
              <a:latin typeface="Comic Sans MS" pitchFamily="66"/>
            </a:endParaRPr>
          </a:p>
          <a:p>
            <a:pPr lvl="0">
              <a:buNone/>
            </a:pPr>
            <a:endParaRPr lang="it-IT" b="1" dirty="0">
              <a:latin typeface="Comic Sans MS" pitchFamily="66"/>
            </a:endParaRPr>
          </a:p>
          <a:p>
            <a:pPr lvl="0">
              <a:buNone/>
            </a:pPr>
            <a:endParaRPr lang="it-IT" b="1" dirty="0">
              <a:latin typeface="Comic Sans MS" pitchFamily="66"/>
            </a:endParaRPr>
          </a:p>
          <a:p>
            <a:pPr lvl="0">
              <a:buNone/>
            </a:pPr>
            <a:r>
              <a:rPr lang="it-IT" b="1" dirty="0" smtClean="0">
                <a:latin typeface="Comic Sans MS" pitchFamily="66"/>
              </a:rPr>
              <a:t>					Adulto</a:t>
            </a:r>
            <a:endParaRPr lang="it-IT" b="1" dirty="0">
              <a:latin typeface="Comic Sans MS" pitchFamily="66"/>
            </a:endParaRPr>
          </a:p>
          <a:p>
            <a:pPr lvl="0">
              <a:buNone/>
            </a:pPr>
            <a:endParaRPr lang="it-IT" b="1" dirty="0">
              <a:latin typeface="Comic Sans MS" pitchFamily="66"/>
            </a:endParaRPr>
          </a:p>
          <a:p>
            <a:pPr lvl="0">
              <a:buNone/>
            </a:pPr>
            <a:endParaRPr lang="it-IT" b="1" dirty="0">
              <a:latin typeface="Comic Sans MS" pitchFamily="66"/>
            </a:endParaRPr>
          </a:p>
          <a:p>
            <a:pPr lvl="0">
              <a:buNone/>
            </a:pPr>
            <a:r>
              <a:rPr lang="it-IT" b="1" dirty="0" smtClean="0">
                <a:latin typeface="Comic Sans MS" pitchFamily="66"/>
              </a:rPr>
              <a:t>					Bambino</a:t>
            </a:r>
            <a:endParaRPr lang="it-IT" b="1" dirty="0">
              <a:latin typeface="Comic Sans MS" pitchFamily="66"/>
            </a:endParaRPr>
          </a:p>
          <a:p>
            <a:pPr lvl="0">
              <a:buNone/>
            </a:pPr>
            <a:endParaRPr lang="it-IT" b="1" dirty="0">
              <a:latin typeface="Comic Sans MS" pitchFamily="66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1436498" y="1436650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436825" y="3200538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1436825" y="5225368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/>
                <a:ea typeface="Microsoft YaHei" pitchFamily="2"/>
                <a:cs typeface="Mangal" pitchFamily="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STATO DELL’IO GENITORE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SENTIMENTI, COMPORTAMENTI, LE EMOZIONI, GLI INSEGNAMENTI, GLI ESEMPI CHE NOI ABBIAMO APPRESO DAI NOSTRI GENITORI E DALLE FIGURE CHE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CI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HANNO EDUCATO.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STATO DELL’IO ADULTO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PARTE RAZIONALE, DOVE SI ELABORANO LE INFORMAZIONI (ESAME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REALTA’)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blipFill>
                <a:blip r:embed="rId2"/>
                <a:stretch>
                  <a:fillRect/>
                </a:stretch>
              </a:blip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 NON CONTAMINATO SA VALUTARE CORRETTAMENTE LE SITUAZIONI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STATO DELL’IO BAMBINO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SPONTANEITA’, EMOTIVITA’.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ESPERIENZE FATTE NELL’INFANZIA.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ESERCITAZIONE 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it-IT" sz="2800" b="1" dirty="0" smtClean="0">
                <a:latin typeface="Comic Sans MS" pitchFamily="66" charset="0"/>
              </a:rPr>
              <a:t>FORMARE GRUPPI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3-4 PERSONE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RIPRENDERE L’ESPERIENZA RICORDATA PRECEDENTEMENTE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it-IT" sz="2800" b="1" noProof="0" dirty="0" smtClean="0">
                <a:latin typeface="Comic Sans MS" pitchFamily="66" charset="0"/>
              </a:rPr>
              <a:t>FARE UNA LISTA </a:t>
            </a:r>
            <a:r>
              <a:rPr lang="it-IT" sz="2800" b="1" noProof="0" dirty="0" err="1" smtClean="0">
                <a:latin typeface="Comic Sans MS" pitchFamily="66" charset="0"/>
              </a:rPr>
              <a:t>DI</a:t>
            </a:r>
            <a:r>
              <a:rPr lang="it-IT" sz="2800" b="1" noProof="0" dirty="0" smtClean="0">
                <a:latin typeface="Comic Sans MS" pitchFamily="66" charset="0"/>
              </a:rPr>
              <a:t> COMPORTAMENTI CHE SECONDO VOI HANNO FUNZIONATO IN QUEL CONTESTO (INTEGRANDO LE ESPERIENZE)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b="1" noProof="0" dirty="0" smtClean="0">
              <a:latin typeface="Comic Sans MS" pitchFamily="66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latin typeface="Comic Sans MS" pitchFamily="66" charset="0"/>
              </a:rPr>
              <a:t>Livelli di comunicazione</a:t>
            </a:r>
            <a:endParaRPr lang="it-IT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it-IT" sz="2800" u="sng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LIVELLI </a:t>
            </a:r>
            <a:r>
              <a:rPr lang="it-IT" sz="3600" b="1" dirty="0" err="1" smtClean="0">
                <a:latin typeface="Comic Sans MS" pitchFamily="66" charset="0"/>
              </a:rPr>
              <a:t>DI</a:t>
            </a:r>
            <a:r>
              <a:rPr lang="it-IT" sz="3600" b="1" dirty="0" smtClean="0">
                <a:latin typeface="Comic Sans MS" pitchFamily="66" charset="0"/>
              </a:rPr>
              <a:t> COMUNICAZIONE</a:t>
            </a:r>
          </a:p>
          <a:p>
            <a:endParaRPr lang="it-IT" sz="2800" u="sng" dirty="0" smtClean="0">
              <a:latin typeface="Comic Sans MS" pitchFamily="66" charset="0"/>
            </a:endParaRPr>
          </a:p>
          <a:p>
            <a:r>
              <a:rPr lang="it-IT" sz="2800" b="1" u="sng" dirty="0" smtClean="0">
                <a:latin typeface="Comic Sans MS" pitchFamily="66" charset="0"/>
              </a:rPr>
              <a:t>CONTENUTO</a:t>
            </a:r>
            <a:r>
              <a:rPr lang="it-IT" sz="2800" b="1" dirty="0" smtClean="0">
                <a:latin typeface="Comic Sans MS" pitchFamily="66" charset="0"/>
              </a:rPr>
              <a:t>: SIGNIFICATO LETTERALE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QUELLO CHE VIENE COMUNICATO</a:t>
            </a:r>
            <a:endParaRPr lang="it-IT" sz="2800" b="1" u="sng" dirty="0" smtClean="0">
              <a:latin typeface="Comic Sans MS" pitchFamily="66" charset="0"/>
            </a:endParaRP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b="1" u="sng" dirty="0" smtClean="0">
                <a:latin typeface="Comic Sans MS" pitchFamily="66" charset="0"/>
              </a:rPr>
              <a:t>PROCESSO</a:t>
            </a:r>
            <a:r>
              <a:rPr lang="it-IT" sz="2800" b="1" dirty="0" smtClean="0">
                <a:latin typeface="Comic Sans MS" pitchFamily="66" charset="0"/>
              </a:rPr>
              <a:t>: MESSAGGIO PSICOLOGICO, CIÒ CHE SI PUÒ LEGGERE TRA LE RIGHE, CIÒ CHE APPARTIENE AL “NON DETTO” (COMUNICAZIONE NON VERBALE)</a:t>
            </a:r>
            <a:endParaRPr lang="it-IT" sz="28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Ascolto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it-IT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ASCOLTO</a:t>
            </a:r>
            <a:endParaRPr lang="it-IT" sz="39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I processi dell’ascolto</a:t>
            </a: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MESSAGGIO (manifesto)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RECEZIONE (latente)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ELABORAZIONE (latente)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RISPOSTA (manifesta)</a:t>
            </a:r>
          </a:p>
          <a:p>
            <a:pPr algn="ctr">
              <a:buNone/>
            </a:pPr>
            <a:endParaRPr lang="it-IT" dirty="0">
              <a:latin typeface="Comic Sans MS" pitchFamily="66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283968" y="2204864"/>
            <a:ext cx="48463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355976" y="3573016"/>
            <a:ext cx="48463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4355976" y="5157192"/>
            <a:ext cx="48463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720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endParaRPr lang="it-IT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RECEZIONE</a:t>
            </a:r>
            <a:r>
              <a:rPr lang="it-IT" dirty="0" smtClean="0">
                <a:latin typeface="Comic Sans MS" pitchFamily="66" charset="0"/>
              </a:rPr>
              <a:t> </a:t>
            </a:r>
          </a:p>
          <a:p>
            <a:pPr algn="just"/>
            <a:endParaRPr lang="it-IT" dirty="0" smtClean="0">
              <a:latin typeface="Comic Sans MS" pitchFamily="66" charset="0"/>
            </a:endParaRP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OSTACOLATA DA</a:t>
            </a:r>
            <a:r>
              <a:rPr lang="it-IT" b="1" dirty="0" smtClean="0">
                <a:latin typeface="Comic Sans MS" pitchFamily="66" charset="0"/>
              </a:rPr>
              <a:t>: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STEREOTIPI, PREGIUDIZI, TEORIA IMPLICITA DELLA PERSONALITÀ,EFFETTO PRIMACY E </a:t>
            </a:r>
            <a:r>
              <a:rPr lang="it-IT" b="1" dirty="0" err="1" smtClean="0">
                <a:latin typeface="Comic Sans MS" pitchFamily="66" charset="0"/>
              </a:rPr>
              <a:t>RECENCY…</a:t>
            </a:r>
            <a:r>
              <a:rPr lang="it-IT" b="1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FACILITATA DA</a:t>
            </a:r>
            <a:r>
              <a:rPr lang="it-IT" b="1" dirty="0" smtClean="0">
                <a:latin typeface="Comic Sans MS" pitchFamily="66" charset="0"/>
              </a:rPr>
              <a:t>: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ATTEGGIAMENTO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APERTURA, ACCETTAZIONE INCONDIZIONATA DELL’ALTRO, ATTENZIONE NON STRUTTURATA.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229600" cy="1440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ELABORAZIONE:</a:t>
            </a: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DIMENSIONE </a:t>
            </a:r>
            <a:r>
              <a:rPr lang="it-IT" b="1" u="sng" dirty="0" err="1" smtClean="0">
                <a:latin typeface="Comic Sans MS" pitchFamily="66" charset="0"/>
              </a:rPr>
              <a:t>DI</a:t>
            </a:r>
            <a:r>
              <a:rPr lang="it-IT" b="1" u="sng" dirty="0" smtClean="0">
                <a:latin typeface="Comic Sans MS" pitchFamily="66" charset="0"/>
              </a:rPr>
              <a:t> CONTENUTO:</a:t>
            </a:r>
            <a:r>
              <a:rPr lang="it-IT" u="sng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SIGNIFICATO LETTERALE DELLA FRASE</a:t>
            </a: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DIMENSIONE DELL’AUTORIVELAZIONE:</a:t>
            </a:r>
            <a:r>
              <a:rPr lang="it-IT" u="sng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COME LA PERSONA SI PRESENTA E COMUNICA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SÉ NELLA RELAZIONE</a:t>
            </a: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DIMENSIONE DELL’APPELLO</a:t>
            </a:r>
            <a:r>
              <a:rPr lang="it-IT" b="1" dirty="0" smtClean="0">
                <a:latin typeface="Comic Sans MS" pitchFamily="66" charset="0"/>
              </a:rPr>
              <a:t>: COSA LA PERSONA </a:t>
            </a:r>
            <a:r>
              <a:rPr lang="it-IT" b="1" dirty="0" err="1" smtClean="0">
                <a:latin typeface="Comic Sans MS" pitchFamily="66" charset="0"/>
              </a:rPr>
              <a:t>CI</a:t>
            </a:r>
            <a:r>
              <a:rPr lang="it-IT" b="1" dirty="0" smtClean="0">
                <a:latin typeface="Comic Sans MS" pitchFamily="66" charset="0"/>
              </a:rPr>
              <a:t> CHIEDE (SOLITAMENTE SONO INDIRETTE)</a:t>
            </a: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DIMENSIONE RELAZIONALE:</a:t>
            </a:r>
            <a:r>
              <a:rPr lang="it-IT" b="1" dirty="0" smtClean="0">
                <a:latin typeface="Comic Sans MS" pitchFamily="66" charset="0"/>
              </a:rPr>
              <a:t> LA PERCEZIONE CHE L’INTERLOCUTORE HA DELLA RELAZIONE CON L’ALTRO (GENITORE </a:t>
            </a:r>
            <a:r>
              <a:rPr lang="it-IT" b="1" dirty="0" err="1" smtClean="0">
                <a:latin typeface="Comic Sans MS" pitchFamily="66" charset="0"/>
              </a:rPr>
              <a:t>CRITICO…</a:t>
            </a:r>
            <a:r>
              <a:rPr lang="it-IT" b="1" dirty="0" smtClean="0">
                <a:latin typeface="Comic Sans MS" pitchFamily="66" charset="0"/>
              </a:rPr>
              <a:t>.)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RISPOSTA</a:t>
            </a: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EVITARE</a:t>
            </a:r>
            <a:r>
              <a:rPr lang="it-IT" b="1" dirty="0" smtClean="0">
                <a:latin typeface="Comic Sans MS" pitchFamily="66" charset="0"/>
              </a:rPr>
              <a:t>: ATTEGGIAMENTI INEFFICACI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SOSTEGNO, DECISIONE, VALUTATIVI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INDAGINE,MORALIZZARE, INVESTIGARE, INTERPRETARE, </a:t>
            </a:r>
            <a:r>
              <a:rPr lang="it-IT" b="1" dirty="0" err="1" smtClean="0">
                <a:latin typeface="Comic Sans MS" pitchFamily="66" charset="0"/>
              </a:rPr>
              <a:t>DIAGNOSTICARE…</a:t>
            </a:r>
            <a:r>
              <a:rPr lang="it-IT" b="1" dirty="0" smtClean="0">
                <a:latin typeface="Comic Sans MS" pitchFamily="66" charset="0"/>
              </a:rPr>
              <a:t>..</a:t>
            </a:r>
          </a:p>
          <a:p>
            <a:pPr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ADOTTARE</a:t>
            </a:r>
            <a:r>
              <a:rPr lang="it-IT" b="1" dirty="0" smtClean="0">
                <a:latin typeface="Comic Sans MS" pitchFamily="66" charset="0"/>
              </a:rPr>
              <a:t>: ATTEGGIAMENTO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COMPRENSIONE E APERTURA</a:t>
            </a:r>
          </a:p>
          <a:p>
            <a:pPr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FARE</a:t>
            </a:r>
            <a:r>
              <a:rPr lang="it-IT" b="1" dirty="0" smtClean="0">
                <a:latin typeface="Comic Sans MS" pitchFamily="66" charset="0"/>
              </a:rPr>
              <a:t>: PARAFRASI, VERBALIZZAZIONE, DOMANDE, DARE INFORMAZIONI.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it-IT" sz="36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DAI 3 AI 6 ANNI</a:t>
            </a:r>
          </a:p>
          <a:p>
            <a:pPr algn="just"/>
            <a:endParaRPr lang="it-IT" sz="2800" dirty="0" smtClean="0">
              <a:latin typeface="Comic Sans MS" pitchFamily="66" charset="0"/>
            </a:endParaRPr>
          </a:p>
          <a:p>
            <a:pPr algn="just"/>
            <a:r>
              <a:rPr lang="it-IT" sz="3300" b="1" dirty="0" smtClean="0">
                <a:latin typeface="Comic Sans MS" pitchFamily="66" charset="0"/>
              </a:rPr>
              <a:t>I BAMBINI SI COLLOCANO PRINCIPALMENTE NEL “PREVERBALE“</a:t>
            </a:r>
          </a:p>
          <a:p>
            <a:pPr algn="just"/>
            <a:r>
              <a:rPr lang="it-IT" sz="3300" b="1" dirty="0" smtClean="0">
                <a:latin typeface="Comic Sans MS" pitchFamily="66" charset="0"/>
              </a:rPr>
              <a:t>COMUNICAZIONE DEL DISAGIO TRAMITE LA CORPOREITÀ</a:t>
            </a:r>
          </a:p>
          <a:p>
            <a:pPr algn="just"/>
            <a:r>
              <a:rPr lang="it-IT" sz="3300" b="1" dirty="0" smtClean="0">
                <a:latin typeface="Comic Sans MS" pitchFamily="66" charset="0"/>
              </a:rPr>
              <a:t>COMUNICAZIONE DEL DISAGIO TRAMITE IL GIOCO</a:t>
            </a:r>
          </a:p>
          <a:p>
            <a:pPr algn="just"/>
            <a:r>
              <a:rPr lang="it-IT" sz="3300" b="1" dirty="0" smtClean="0">
                <a:latin typeface="Comic Sans MS" pitchFamily="66" charset="0"/>
              </a:rPr>
              <a:t>COMUNICAZIONE DEL DISAGIO TRAMITE IL DISEGNO</a:t>
            </a:r>
          </a:p>
          <a:p>
            <a:pPr algn="just"/>
            <a:r>
              <a:rPr lang="it-IT" sz="3300" b="1" dirty="0" smtClean="0">
                <a:latin typeface="Comic Sans MS" pitchFamily="66" charset="0"/>
              </a:rPr>
              <a:t>ANCORA NON PRESENTI LE COMPETENZE COGNITIVE E DEL “POTERSI PENSARE”</a:t>
            </a:r>
          </a:p>
          <a:p>
            <a:pPr algn="just"/>
            <a:r>
              <a:rPr lang="it-IT" sz="3300" b="1" dirty="0" smtClean="0">
                <a:latin typeface="Comic Sans MS" pitchFamily="66" charset="0"/>
              </a:rPr>
              <a:t>BISOGNO </a:t>
            </a:r>
            <a:r>
              <a:rPr lang="it-IT" sz="3300" b="1" dirty="0" err="1" smtClean="0">
                <a:latin typeface="Comic Sans MS" pitchFamily="66" charset="0"/>
              </a:rPr>
              <a:t>DI</a:t>
            </a:r>
            <a:r>
              <a:rPr lang="it-IT" sz="3300" b="1" dirty="0" smtClean="0">
                <a:latin typeface="Comic Sans MS" pitchFamily="66" charset="0"/>
              </a:rPr>
              <a:t> SCAMBI COMUNICATIVI PIÙ FISICI</a:t>
            </a:r>
          </a:p>
          <a:p>
            <a:pPr algn="just"/>
            <a:r>
              <a:rPr lang="it-IT" sz="3300" b="1" dirty="0" smtClean="0">
                <a:latin typeface="Comic Sans MS" pitchFamily="66" charset="0"/>
              </a:rPr>
              <a:t>PRESENZA MAGGIORE DELLO STATO DELL’IO BAMBINO E IN PARTE GENITORE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latin typeface="Comic Sans MS" pitchFamily="66" charset="0"/>
              </a:rPr>
              <a:t>Stili di comunicazione inefficaci</a:t>
            </a:r>
            <a:endParaRPr lang="it-IT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85000" lnSpcReduction="10000"/>
          </a:bodyPr>
          <a:lstStyle/>
          <a:p>
            <a:pPr algn="just"/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STILI </a:t>
            </a:r>
            <a:r>
              <a:rPr lang="it-IT" sz="3600" b="1" dirty="0" err="1" smtClean="0">
                <a:latin typeface="Comic Sans MS" pitchFamily="66" charset="0"/>
              </a:rPr>
              <a:t>DI</a:t>
            </a:r>
            <a:r>
              <a:rPr lang="it-IT" sz="3600" b="1" dirty="0" smtClean="0">
                <a:latin typeface="Comic Sans MS" pitchFamily="66" charset="0"/>
              </a:rPr>
              <a:t> COMUNICAZIONE INEFFICACI</a:t>
            </a:r>
            <a:endParaRPr lang="it-IT" sz="3900" b="1" dirty="0" smtClean="0">
              <a:latin typeface="Comic Sans MS" pitchFamily="66" charset="0"/>
            </a:endParaRP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ATTEGGIAMENTO </a:t>
            </a:r>
            <a:r>
              <a:rPr lang="it-IT" b="1" u="sng" dirty="0" err="1" smtClean="0">
                <a:latin typeface="Comic Sans MS" pitchFamily="66" charset="0"/>
              </a:rPr>
              <a:t>DI</a:t>
            </a:r>
            <a:r>
              <a:rPr lang="it-IT" b="1" u="sng" dirty="0" smtClean="0">
                <a:latin typeface="Comic Sans MS" pitchFamily="66" charset="0"/>
              </a:rPr>
              <a:t> DECISIONE: (PRESCRIVERE ALL’ALTRO COMPORTAMENTI E SOLUZIONI ELABORATI SULLA BASE DEL PROPRIO SISTEMA </a:t>
            </a:r>
            <a:r>
              <a:rPr lang="it-IT" b="1" u="sng" dirty="0" err="1" smtClean="0">
                <a:latin typeface="Comic Sans MS" pitchFamily="66" charset="0"/>
              </a:rPr>
              <a:t>DI</a:t>
            </a:r>
            <a:r>
              <a:rPr lang="it-IT" b="1" u="sng" dirty="0" smtClean="0">
                <a:latin typeface="Comic Sans MS" pitchFamily="66" charset="0"/>
              </a:rPr>
              <a:t> RIFERIMENTO)</a:t>
            </a:r>
            <a:endParaRPr lang="it-IT" u="sng" dirty="0" smtClean="0">
              <a:latin typeface="Comic Sans MS" pitchFamily="66" charset="0"/>
            </a:endParaRPr>
          </a:p>
          <a:p>
            <a:pPr algn="just"/>
            <a:r>
              <a:rPr lang="it-IT" b="1" dirty="0" smtClean="0">
                <a:latin typeface="Comic Sans MS" pitchFamily="66" charset="0"/>
              </a:rPr>
              <a:t>ORDINARE, COMANDARE, DECIDERE: “NON RISPONDERMI IN QUESTO MODO!”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AMMONIRE, MINACCIARE: “SE CONTINUI A COMPORTARTI IN QUESTO MODO TI MANDO DAL PRESIDE!”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ESORTIZZARE, MORALIZZARE, FARE UNA PREDICA, DIRE “DOVRESTI” O “POTRESTI”: “SAREBBE BENE CHE TU FOSSI COERENTE CON I TUOI PRINCIPI, SE CONTINUI COSÌ NON TI TROVERAI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CERTO BENE NELLA VITA!”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8229600" cy="67545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just"/>
            <a:r>
              <a:rPr lang="it-IT" b="1" dirty="0" smtClean="0">
                <a:latin typeface="Comic Sans MS" pitchFamily="66" charset="0"/>
              </a:rPr>
              <a:t>DARE CONSIGLI, SUGGERIRE SOLUZIONI: “VISTO CHE TI DISPIACE AVER LITIGATO CON LA TUA AMICA, CERCA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PARLARE CON LEI 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CHIARIRTI”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AMMAESTRARE, PERSUADERE CON ARGOMENTAZIONI LOGICHE: “HAI AVUTO TORTO A NON PREPARARE QUALCOSA PER IL LAVORO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GRUPPO. DAL MOMENTO CHE NON DAI UN CONTRIBUTO, GLI ALTRI NON TI VOGLIONO NEL GRUPPO”.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it-IT" b="1" u="sng" dirty="0" smtClean="0">
                <a:latin typeface="Comic Sans MS" pitchFamily="66" charset="0"/>
              </a:rPr>
              <a:t>ATTEGGIAMENTO </a:t>
            </a:r>
            <a:r>
              <a:rPr lang="it-IT" b="1" u="sng" dirty="0" err="1" smtClean="0">
                <a:latin typeface="Comic Sans MS" pitchFamily="66" charset="0"/>
              </a:rPr>
              <a:t>DI</a:t>
            </a:r>
            <a:r>
              <a:rPr lang="it-IT" b="1" u="sng" dirty="0" smtClean="0">
                <a:latin typeface="Comic Sans MS" pitchFamily="66" charset="0"/>
              </a:rPr>
              <a:t> VALUTAZIONE: (FORMULARE UN GIUDIZIO SULLA SITUAZIONE ALTRUI)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GIUDICARE, CRITICARE, BIASIMARE:</a:t>
            </a:r>
            <a:r>
              <a:rPr lang="it-IT" b="1" dirty="0" smtClean="0"/>
              <a:t> </a:t>
            </a:r>
            <a:r>
              <a:rPr lang="it-IT" b="1" dirty="0" smtClean="0">
                <a:latin typeface="Comic Sans MS" pitchFamily="66" charset="0"/>
              </a:rPr>
              <a:t>“E’ UN PUNTO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VISTA IMMATURO!”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STEREOTIPARE, ETICHETTARE: “TI STAI COMPORTANDO COME IL SOLITO SELVAGGIO CHE SEI!”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UMILIARE, RIDICOLIZZARE, FARE DEL SARCASMO: “PIANGERE ALLA TUA ETÀ, FINIRAI PER ALLAGARE TUTTO!”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algn="just"/>
            <a:endParaRPr lang="it-IT" dirty="0" smtClean="0">
              <a:latin typeface="Comic Sans MS" pitchFamily="66" charset="0"/>
            </a:endParaRPr>
          </a:p>
          <a:p>
            <a:pPr algn="just"/>
            <a:r>
              <a:rPr lang="it-IT" b="1" dirty="0" smtClean="0">
                <a:latin typeface="Comic Sans MS" pitchFamily="66" charset="0"/>
              </a:rPr>
              <a:t>LODARE, CONCORDARE, APPROVARE, COMPLIMENTARE: “SEI TANTO BRAVO, SUPERERAI ANCHE QUESTA DIFFICOLTÀ”</a:t>
            </a: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ATTEGGIAMENTO CONSOLATORIO: (DIMINUIRE L’INTENSITÀ DEL PROBLEMA, VOLER RASSICURARE, NEGARE, FAR SPARIRE IL PROBLEMA, DISTRARRE DA UNO STATO </a:t>
            </a:r>
            <a:r>
              <a:rPr lang="it-IT" b="1" u="sng" dirty="0" err="1" smtClean="0">
                <a:latin typeface="Comic Sans MS" pitchFamily="66" charset="0"/>
              </a:rPr>
              <a:t>D’ANIMO</a:t>
            </a:r>
            <a:r>
              <a:rPr lang="it-IT" b="1" u="sng" dirty="0" smtClean="0">
                <a:latin typeface="Comic Sans MS" pitchFamily="66" charset="0"/>
              </a:rPr>
              <a:t> NEGATIVO).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RASSICURARE, SIMPATIZZARE, CONSOLARE: “FORZA, NON È POI COSÌ GRAVE. ANCHE A ME ALLA TUA ETÀ È SUCCESSA LA STESSA COSA”.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MINIMIZZARE, CAMBIARE ARGOMENTO, DISTRARRE, SCHERZARE: “NON PENSARCI, VEDRAI CHE PASSERÀ!”.</a:t>
            </a:r>
          </a:p>
          <a:p>
            <a:pPr algn="just"/>
            <a:endParaRPr lang="it-IT" dirty="0" smtClean="0">
              <a:latin typeface="Comic Sans MS" pitchFamily="66" charset="0"/>
            </a:endParaRPr>
          </a:p>
          <a:p>
            <a:pPr algn="just"/>
            <a:endParaRPr lang="it-IT" dirty="0" smtClean="0">
              <a:latin typeface="Comic Sans MS" pitchFamily="66" charset="0"/>
            </a:endParaRPr>
          </a:p>
          <a:p>
            <a:pPr algn="just"/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just"/>
            <a:r>
              <a:rPr lang="it-IT" b="1" u="sng" dirty="0" smtClean="0">
                <a:latin typeface="Comic Sans MS" pitchFamily="66" charset="0"/>
              </a:rPr>
              <a:t>ATTEGGIAMENTO INTERPRETATIVO: (CONSISTE NELL’ANALIZZARE LE MOTIVAZIONI DEL COMPORTAMENTO ALTRUI).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INTERPRETARE, DIAGNOSTICARE, ANALIZZARE: “LA VERITÀ È CHE SEI GELOSA DELLA TUA MIGLIORE AMICA!”</a:t>
            </a:r>
          </a:p>
          <a:p>
            <a:pPr algn="just"/>
            <a:r>
              <a:rPr lang="it-IT" b="1" u="sng" dirty="0" smtClean="0">
                <a:latin typeface="Comic Sans MS" pitchFamily="66" charset="0"/>
              </a:rPr>
              <a:t>ATTEGGIAMENTO </a:t>
            </a:r>
            <a:r>
              <a:rPr lang="it-IT" b="1" u="sng" dirty="0" err="1" smtClean="0">
                <a:latin typeface="Comic Sans MS" pitchFamily="66" charset="0"/>
              </a:rPr>
              <a:t>DI</a:t>
            </a:r>
            <a:r>
              <a:rPr lang="it-IT" b="1" u="sng" dirty="0" smtClean="0">
                <a:latin typeface="Comic Sans MS" pitchFamily="66" charset="0"/>
              </a:rPr>
              <a:t> INDAGINE: (CERCARE MOTIVI, CAUSE, RICHIEDERE ALTRE INFORMAZIONI)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FARE DOMANDE, INQUISIRE, INDAGARE: “MA I TUOI AMICI TI DICONO PERCHÉ NON VOGLIONO USCIRE CON TE?”</a:t>
            </a:r>
          </a:p>
          <a:p>
            <a:pPr algn="just"/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3999" cy="2124112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2800" b="1" dirty="0" smtClean="0">
                <a:latin typeface="Comic Sans MS" pitchFamily="66"/>
              </a:rPr>
              <a:t>TRANSAZIONE INCROCIATA</a:t>
            </a:r>
            <a:r>
              <a:rPr lang="it-IT" sz="2800" b="1" dirty="0" smtClean="0">
                <a:solidFill>
                  <a:srgbClr val="00B0F0"/>
                </a:solidFill>
                <a:latin typeface="Comic Sans MS" pitchFamily="66"/>
              </a:rPr>
              <a:t/>
            </a:r>
            <a:br>
              <a:rPr lang="it-IT" sz="2800" b="1" dirty="0" smtClean="0">
                <a:solidFill>
                  <a:srgbClr val="00B0F0"/>
                </a:solidFill>
                <a:latin typeface="Comic Sans MS" pitchFamily="66"/>
              </a:rPr>
            </a:br>
            <a:r>
              <a:rPr lang="it-IT" sz="2800" b="1" dirty="0" smtClean="0">
                <a:latin typeface="Comic Sans MS" pitchFamily="66"/>
              </a:rPr>
              <a:t>“Che </a:t>
            </a:r>
            <a:r>
              <a:rPr lang="it-IT" sz="2800" b="1" dirty="0">
                <a:latin typeface="Comic Sans MS" pitchFamily="66"/>
              </a:rPr>
              <a:t>ore sono?”</a:t>
            </a:r>
            <a:br>
              <a:rPr lang="it-IT" sz="2800" b="1" dirty="0">
                <a:latin typeface="Comic Sans MS" pitchFamily="66"/>
              </a:rPr>
            </a:br>
            <a:r>
              <a:rPr lang="it-IT" sz="2800" b="1" dirty="0">
                <a:latin typeface="Comic Sans MS" pitchFamily="66"/>
              </a:rPr>
              <a:t>“Sei sempre il solito </a:t>
            </a:r>
            <a:r>
              <a:rPr lang="it-IT" sz="2800" b="1" dirty="0" smtClean="0">
                <a:latin typeface="Comic Sans MS" pitchFamily="66"/>
              </a:rPr>
              <a:t>ritardatario!”</a:t>
            </a:r>
            <a:endParaRPr lang="it-IT" sz="2800" b="1" dirty="0">
              <a:latin typeface="Comic Sans MS" pitchFamily="66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988839"/>
            <a:ext cx="9143999" cy="5112569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>
              <a:buNone/>
            </a:pPr>
            <a:endParaRPr lang="it-IT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t-IT" dirty="0">
              <a:latin typeface="Comic Sans MS" pitchFamily="66" charset="0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1547664" y="2636912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1436498" y="4376245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436498" y="5878539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5877921" y="2547367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5877921" y="4376245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5812611" y="5943856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10" name="Connettore 1 9"/>
          <p:cNvSpPr/>
          <p:nvPr/>
        </p:nvSpPr>
        <p:spPr>
          <a:xfrm>
            <a:off x="2481462" y="4833465"/>
            <a:ext cx="33964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Connettore 1 10"/>
          <p:cNvSpPr/>
          <p:nvPr/>
        </p:nvSpPr>
        <p:spPr>
          <a:xfrm flipH="1">
            <a:off x="2416152" y="3265855"/>
            <a:ext cx="3527406" cy="31352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9144000" cy="1930446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3600" b="1" dirty="0" smtClean="0">
                <a:latin typeface="Comic Sans MS" pitchFamily="66"/>
              </a:rPr>
              <a:t>TRANSAZIONE ULTERIORE DUPLICE</a:t>
            </a:r>
            <a:r>
              <a:rPr lang="it-IT" sz="3200" b="1" dirty="0" smtClean="0">
                <a:solidFill>
                  <a:srgbClr val="00B0F0"/>
                </a:solidFill>
                <a:latin typeface="Comic Sans MS" pitchFamily="66"/>
              </a:rPr>
              <a:t/>
            </a:r>
            <a:br>
              <a:rPr lang="it-IT" sz="3200" b="1" dirty="0" smtClean="0">
                <a:solidFill>
                  <a:srgbClr val="00B0F0"/>
                </a:solidFill>
                <a:latin typeface="Comic Sans MS" pitchFamily="66"/>
              </a:rPr>
            </a:br>
            <a:r>
              <a:rPr lang="it-IT" sz="2800" b="1" dirty="0" smtClean="0">
                <a:latin typeface="Comic Sans MS" pitchFamily="66"/>
              </a:rPr>
              <a:t>“Quando c’è l’interrogazione?”</a:t>
            </a:r>
            <a:r>
              <a:rPr lang="it-IT" sz="2800" b="1" dirty="0">
                <a:latin typeface="Comic Sans MS" pitchFamily="66"/>
              </a:rPr>
              <a:t/>
            </a:r>
            <a:br>
              <a:rPr lang="it-IT" sz="2800" b="1" dirty="0">
                <a:latin typeface="Comic Sans MS" pitchFamily="66"/>
              </a:rPr>
            </a:br>
            <a:r>
              <a:rPr lang="it-IT" sz="2800" b="1" dirty="0" smtClean="0">
                <a:latin typeface="Comic Sans MS" pitchFamily="66"/>
              </a:rPr>
              <a:t>“Anche adesso”</a:t>
            </a:r>
            <a:endParaRPr lang="it-IT" sz="2800" b="1" dirty="0">
              <a:latin typeface="Comic Sans MS" pitchFamily="66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894196"/>
            <a:ext cx="9143999" cy="5020598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/>
            <a:endParaRPr lang="it-IT" dirty="0"/>
          </a:p>
        </p:txBody>
      </p:sp>
      <p:sp>
        <p:nvSpPr>
          <p:cNvPr id="4" name="Figura a mano libera 3"/>
          <p:cNvSpPr/>
          <p:nvPr/>
        </p:nvSpPr>
        <p:spPr>
          <a:xfrm>
            <a:off x="1371515" y="2612684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1436825" y="4245611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436825" y="5935038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6073852" y="2547367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6008541" y="4114977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6008541" y="5878539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10" name="Connettore 1 9"/>
          <p:cNvSpPr/>
          <p:nvPr/>
        </p:nvSpPr>
        <p:spPr>
          <a:xfrm>
            <a:off x="2481136" y="4572197"/>
            <a:ext cx="3527405" cy="0"/>
          </a:xfrm>
          <a:prstGeom prst="line">
            <a:avLst/>
          </a:prstGeom>
          <a:noFill/>
          <a:ln w="108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30622" tIns="89803" rIns="130622" bIns="8980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Connettore 1 10"/>
          <p:cNvSpPr/>
          <p:nvPr/>
        </p:nvSpPr>
        <p:spPr>
          <a:xfrm flipH="1">
            <a:off x="2351169" y="4898782"/>
            <a:ext cx="3657372" cy="0"/>
          </a:xfrm>
          <a:prstGeom prst="line">
            <a:avLst/>
          </a:prstGeom>
          <a:noFill/>
          <a:ln w="108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30622" tIns="89803" rIns="130622" bIns="8980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Connettore 1 11"/>
          <p:cNvSpPr/>
          <p:nvPr/>
        </p:nvSpPr>
        <p:spPr>
          <a:xfrm>
            <a:off x="2416479" y="3527123"/>
            <a:ext cx="3462096" cy="306990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Connettore 1 12"/>
          <p:cNvSpPr/>
          <p:nvPr/>
        </p:nvSpPr>
        <p:spPr>
          <a:xfrm flipH="1" flipV="1">
            <a:off x="2416479" y="3265855"/>
            <a:ext cx="3462096" cy="31352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TRANSAZIONI INEFFICACI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USO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TONI GENITORIALI</a:t>
            </a: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(UTILIZZO ADEGUATO PER ALCUNE ETA’)</a:t>
            </a:r>
          </a:p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		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1331640" y="1268760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1331640" y="2276872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331640" y="3284984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5508104" y="3284984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5436096" y="2276872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5436096" y="1268760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cxnSp>
        <p:nvCxnSpPr>
          <p:cNvPr id="11" name="Connettore 2 10"/>
          <p:cNvCxnSpPr>
            <a:stCxn id="4" idx="3"/>
          </p:cNvCxnSpPr>
          <p:nvPr/>
        </p:nvCxnSpPr>
        <p:spPr>
          <a:xfrm>
            <a:off x="2311294" y="1758638"/>
            <a:ext cx="3196810" cy="1886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2195736" y="1988840"/>
            <a:ext cx="3384376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CARATTERISTICHE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UN LEADER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 algn="just">
              <a:buAutoNum type="arabicParenR"/>
            </a:pPr>
            <a:r>
              <a:rPr lang="it-IT" b="1" dirty="0" smtClean="0">
                <a:latin typeface="Comic Sans MS" pitchFamily="66" charset="0"/>
              </a:rPr>
              <a:t>LEADERSHIP (INNATA/ACQUISITA)</a:t>
            </a:r>
          </a:p>
          <a:p>
            <a:pPr marL="514350" indent="-514350" algn="just">
              <a:buAutoNum type="arabicParenR"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r>
              <a:rPr lang="it-IT" b="1" dirty="0" smtClean="0">
                <a:latin typeface="Comic Sans MS" pitchFamily="66" charset="0"/>
              </a:rPr>
              <a:t>RESILIENZA EMOTIVA (DOPO UN URTO TORNARE ALLA FORMA ORIGINARIA – ES. MATERASSO/LEGNO)</a:t>
            </a:r>
          </a:p>
          <a:p>
            <a:pPr marL="514350" indent="-514350">
              <a:buNone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it-IT" b="1" dirty="0" smtClean="0">
                <a:latin typeface="Comic Sans MS" pitchFamily="66" charset="0"/>
              </a:rPr>
              <a:t>3) FLESSIBILITA’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LEADERSHIP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POSIZIONE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PREMINENZA CON FUNZIONE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GUIDA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UN’ATTIVITA’ O GRUPPO</a:t>
            </a:r>
          </a:p>
          <a:p>
            <a:r>
              <a:rPr lang="it-IT" b="1" dirty="0" smtClean="0">
                <a:latin typeface="Comic Sans MS" pitchFamily="66" charset="0"/>
              </a:rPr>
              <a:t>INNATA O ACQUISITA?</a:t>
            </a:r>
          </a:p>
          <a:p>
            <a:r>
              <a:rPr lang="it-IT" b="1" dirty="0" smtClean="0">
                <a:latin typeface="Comic Sans MS" pitchFamily="66" charset="0"/>
              </a:rPr>
              <a:t>ABILITA’ COMUNICATIVE</a:t>
            </a:r>
          </a:p>
          <a:p>
            <a:r>
              <a:rPr lang="it-IT" b="1" dirty="0" smtClean="0">
                <a:latin typeface="Comic Sans MS" pitchFamily="66" charset="0"/>
              </a:rPr>
              <a:t>ABILITA’ RELAZIONALI</a:t>
            </a:r>
          </a:p>
          <a:p>
            <a:r>
              <a:rPr lang="it-IT" b="1" dirty="0" smtClean="0">
                <a:latin typeface="Comic Sans MS" pitchFamily="66" charset="0"/>
              </a:rPr>
              <a:t>(COMPETENZE)</a:t>
            </a:r>
          </a:p>
          <a:p>
            <a:r>
              <a:rPr lang="it-IT" b="1" dirty="0" err="1" smtClean="0">
                <a:latin typeface="Comic Sans MS" pitchFamily="66" charset="0"/>
              </a:rPr>
              <a:t>……ABILITA</a:t>
            </a:r>
            <a:r>
              <a:rPr lang="it-IT" b="1" dirty="0" smtClean="0">
                <a:latin typeface="Comic Sans MS" pitchFamily="66" charset="0"/>
              </a:rPr>
              <a:t>’ CHE SI POSSONO APPRENDERE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Moira\Desktop\bimbo-cattivissimo2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e 3"/>
          <p:cNvSpPr/>
          <p:nvPr/>
        </p:nvSpPr>
        <p:spPr>
          <a:xfrm>
            <a:off x="251520" y="2492896"/>
            <a:ext cx="1080120" cy="11521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RESILIENZA EMOTIVA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b="1" dirty="0" smtClean="0">
                <a:latin typeface="Comic Sans MS" pitchFamily="66" charset="0"/>
              </a:rPr>
              <a:t>CAPACITA’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FAR FRONTE IN MANIERA POSITIVA ALLE AVVERSITA’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MATERIALE CHE DOPO UN URTO HA LA CAPACITA’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TORNARE ALLA FORMA ORIGINARIA (</a:t>
            </a:r>
            <a:r>
              <a:rPr lang="it-IT" b="1" dirty="0" err="1" smtClean="0">
                <a:latin typeface="Comic Sans MS" pitchFamily="66" charset="0"/>
              </a:rPr>
              <a:t>GOMMA…</a:t>
            </a:r>
            <a:r>
              <a:rPr lang="it-IT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CARATTERISTICHE:</a:t>
            </a:r>
          </a:p>
          <a:p>
            <a:pPr algn="just"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IMPEGNO (LASCIARSI COINVOLGERE E PORTARE A TERMINE LE ATTIVITA’)</a:t>
            </a:r>
          </a:p>
          <a:p>
            <a:pPr algn="just"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CONTROLLO (ELABORAZIONE EMOTIVA)</a:t>
            </a:r>
          </a:p>
          <a:p>
            <a:pPr algn="just"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TENDENZA A STARE NELLE SFIDE/CONFLITTO</a:t>
            </a:r>
          </a:p>
          <a:p>
            <a:pPr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FLESSIBILITA’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b="1" dirty="0" smtClean="0">
                <a:latin typeface="Comic Sans MS" pitchFamily="66" charset="0"/>
              </a:rPr>
              <a:t>NON IRRIGIDIRSI DIETRO UN RUOLO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NON PREOCCUPARSI ECCESSIVAMENTE DELLA DIDATTICA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ESSERE PRONTI AD ADATTARE LA PROPRIA LEZIONE ALLE SITUAZIONI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latin typeface="Comic Sans MS" pitchFamily="66" charset="0"/>
              </a:rPr>
              <a:t>PER POTER APPRENDERE NON SOLO TECNICHE MA </a:t>
            </a:r>
            <a:r>
              <a:rPr lang="it-IT" sz="3200" b="1" dirty="0" err="1" smtClean="0">
                <a:latin typeface="Comic Sans MS" pitchFamily="66" charset="0"/>
              </a:rPr>
              <a:t>SOPRATTUTTO…</a:t>
            </a:r>
            <a:endParaRPr lang="it-IT" sz="3200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>
              <a:lnSpc>
                <a:spcPct val="170000"/>
              </a:lnSpc>
              <a:buSzPct val="100000"/>
            </a:pPr>
            <a:r>
              <a:rPr lang="it-IT" sz="2800" b="1" dirty="0" smtClean="0">
                <a:latin typeface="Comic Sans MS" pitchFamily="66" charset="0"/>
              </a:rPr>
              <a:t>IMPORTANZA DEL CONTESTO EMOTIVO POSITIVO</a:t>
            </a:r>
          </a:p>
          <a:p>
            <a:pPr>
              <a:lnSpc>
                <a:spcPct val="170000"/>
              </a:lnSpc>
              <a:buSzPct val="100000"/>
            </a:pPr>
            <a:r>
              <a:rPr lang="it-IT" sz="2800" b="1" dirty="0" smtClean="0">
                <a:latin typeface="Comic Sans MS" pitchFamily="66" charset="0"/>
              </a:rPr>
              <a:t>PRESENZA NELL’ALUNNO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SENSAZIONE INTERNA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AUTOEFFICACIA </a:t>
            </a:r>
          </a:p>
          <a:p>
            <a:pPr>
              <a:lnSpc>
                <a:spcPct val="170000"/>
              </a:lnSpc>
              <a:buSzPct val="100000"/>
            </a:pPr>
            <a:r>
              <a:rPr lang="it-IT" sz="2800" b="1" u="sng" dirty="0" smtClean="0">
                <a:latin typeface="Comic Sans MS" pitchFamily="66" charset="0"/>
              </a:rPr>
              <a:t>INSEGNANTE CHE SOSTIENE, COMPRENDE E CONTIENE</a:t>
            </a:r>
          </a:p>
          <a:p>
            <a:r>
              <a:rPr lang="it-IT" sz="2800" b="1" dirty="0" smtClean="0">
                <a:latin typeface="Comic Sans MS" pitchFamily="66" charset="0"/>
              </a:rPr>
              <a:t>OVVERO L’INSEGNANTE </a:t>
            </a:r>
            <a:r>
              <a:rPr lang="it-IT" sz="2800" b="1" dirty="0" err="1" smtClean="0">
                <a:latin typeface="Comic Sans MS" pitchFamily="66" charset="0"/>
              </a:rPr>
              <a:t>IDEALE…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ctr">
              <a:buNone/>
            </a:pPr>
            <a:endParaRPr lang="it-IT" sz="3000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sz="30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3000" b="1" dirty="0" smtClean="0">
                <a:latin typeface="Comic Sans MS" pitchFamily="66" charset="0"/>
              </a:rPr>
              <a:t>....MA LE COMPETENZE EMOTIVE, PER FORTUNA, SI POSSONO </a:t>
            </a:r>
            <a:r>
              <a:rPr lang="it-IT" sz="3000" b="1" dirty="0" err="1" smtClean="0">
                <a:latin typeface="Comic Sans MS" pitchFamily="66" charset="0"/>
              </a:rPr>
              <a:t>APPRENDERE…</a:t>
            </a:r>
            <a:endParaRPr lang="it-IT" sz="3000" b="1" dirty="0">
              <a:latin typeface="Comic Sans MS" pitchFamily="66" charset="0"/>
            </a:endParaRPr>
          </a:p>
        </p:txBody>
      </p:sp>
      <p:pic>
        <p:nvPicPr>
          <p:cNvPr id="6" name="Immagine 5" descr="super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720080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ESERCITAZIONE 3</a:t>
            </a:r>
          </a:p>
          <a:p>
            <a:pPr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 algn="just">
              <a:buNone/>
            </a:pPr>
            <a:r>
              <a:rPr lang="it-IT" b="1" dirty="0" smtClean="0">
                <a:latin typeface="Comic Sans MS" pitchFamily="66" charset="0"/>
              </a:rPr>
              <a:t>1)VIDEO</a:t>
            </a:r>
          </a:p>
          <a:p>
            <a:pPr marL="514350" indent="-514350"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 algn="just">
              <a:buNone/>
            </a:pPr>
            <a:r>
              <a:rPr lang="it-IT" b="1" dirty="0" smtClean="0">
                <a:latin typeface="Comic Sans MS" pitchFamily="66" charset="0"/>
              </a:rPr>
              <a:t>2)ANALIZZARE LA RICHIESTA IMPLICITA DEL BAMBINO/RAGAZZO</a:t>
            </a:r>
          </a:p>
          <a:p>
            <a:pPr marL="514350" indent="-514350"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it-IT" b="1" dirty="0" smtClean="0">
                <a:latin typeface="Comic Sans MS" pitchFamily="66" charset="0"/>
              </a:rPr>
              <a:t>2)INDIVIDUARE GLI STILI COMUNICATIVI DELL’ADULTO (TRANSAZIONI)</a:t>
            </a:r>
          </a:p>
          <a:p>
            <a:pPr marL="514350" indent="-514350"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marL="514350" indent="-514350" algn="just">
              <a:buNone/>
            </a:pP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0"/>
            <a:ext cx="8183880" cy="45719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Comic Sans MS" pitchFamily="66" charset="0"/>
              </a:rPr>
              <a:t>Cosa sono le capacità relazionali?</a:t>
            </a:r>
            <a:endParaRPr lang="it-IT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sz="3600" b="1" dirty="0" smtClean="0">
                <a:latin typeface="Comic Sans MS" pitchFamily="66" charset="0"/>
              </a:rPr>
              <a:t>COSA SONO LE CAPACITA’ RELAZIONALI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800" b="1" dirty="0" smtClean="0">
                <a:latin typeface="Comic Sans MS" pitchFamily="66" charset="0"/>
              </a:rPr>
              <a:t>SONO LE CAPACITÀ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GESTIRE LA COMPLESSITÀ DELLA RELAZIONE CON L’ALLIEVO:</a:t>
            </a:r>
          </a:p>
          <a:p>
            <a:pPr marL="0" algn="just">
              <a:spcBef>
                <a:spcPts val="0"/>
              </a:spcBef>
              <a:buSzPct val="100000"/>
            </a:pPr>
            <a:r>
              <a:rPr lang="it-IT" sz="2800" b="1" dirty="0" smtClean="0">
                <a:latin typeface="Comic Sans MS" pitchFamily="66" charset="0"/>
              </a:rPr>
              <a:t>SENTIRE, </a:t>
            </a:r>
          </a:p>
          <a:p>
            <a:pPr marL="0" algn="just">
              <a:spcBef>
                <a:spcPts val="0"/>
              </a:spcBef>
              <a:buSzPct val="100000"/>
            </a:pPr>
            <a:r>
              <a:rPr lang="it-IT" sz="2800" b="1" dirty="0" smtClean="0">
                <a:latin typeface="Comic Sans MS" pitchFamily="66" charset="0"/>
              </a:rPr>
              <a:t>ESSERE PRESENTI NELLA RELAZIONE,  </a:t>
            </a:r>
          </a:p>
          <a:p>
            <a:pPr marL="0" algn="just">
              <a:spcBef>
                <a:spcPts val="0"/>
              </a:spcBef>
              <a:buSzPct val="100000"/>
            </a:pPr>
            <a:r>
              <a:rPr lang="it-IT" sz="2800" b="1" dirty="0" smtClean="0">
                <a:latin typeface="Comic Sans MS" pitchFamily="66" charset="0"/>
              </a:rPr>
              <a:t>CAPIRE LE DINAMICHE, LE RICHIESTE E I BISOGNI NON EVIDENTI DELL’ALUNNO</a:t>
            </a:r>
          </a:p>
          <a:p>
            <a:pPr marL="0" algn="just">
              <a:spcBef>
                <a:spcPts val="0"/>
              </a:spcBef>
              <a:buNone/>
            </a:pPr>
            <a:endParaRPr lang="it-IT" sz="2800" b="1" dirty="0" smtClean="0">
              <a:latin typeface="Comic Sans MS" pitchFamily="66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it-IT" sz="2800" b="1" dirty="0" smtClean="0">
                <a:latin typeface="Comic Sans MS" pitchFamily="66" charset="0"/>
              </a:rPr>
              <a:t>GLI INSEGNANTI HANNO IL COMPITO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TRASMETTERE INFORMAZIONI </a:t>
            </a:r>
            <a:r>
              <a:rPr lang="it-IT" sz="2800" b="1" u="sng" dirty="0" smtClean="0">
                <a:latin typeface="Comic Sans MS" pitchFamily="66" charset="0"/>
              </a:rPr>
              <a:t>MA ANCHE QUELLO, ATTRAVERSO LA GESTIONE DELLE RELAZIONI, </a:t>
            </a:r>
            <a:r>
              <a:rPr lang="it-IT" sz="2800" b="1" u="sng" dirty="0" err="1" smtClean="0">
                <a:latin typeface="Comic Sans MS" pitchFamily="66" charset="0"/>
              </a:rPr>
              <a:t>DI</a:t>
            </a:r>
            <a:r>
              <a:rPr lang="it-IT" sz="2800" b="1" u="sng" dirty="0" smtClean="0">
                <a:latin typeface="Comic Sans MS" pitchFamily="66" charset="0"/>
              </a:rPr>
              <a:t> FAR CRESCERE DELLE PERSONE E SVILUPPARNE LE POTENZIALITÀ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it-IT" sz="4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it-IT" sz="4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Transfert e Controtransfert</a:t>
            </a:r>
            <a:r>
              <a:rPr lang="it-IT" dirty="0" smtClean="0">
                <a:solidFill>
                  <a:srgbClr val="C00000"/>
                </a:solidFill>
                <a:effectLst/>
                <a:latin typeface="Garamond" pitchFamily="18" charset="0"/>
              </a:rPr>
              <a:t/>
            </a:r>
            <a:br>
              <a:rPr lang="it-IT" dirty="0" smtClean="0">
                <a:solidFill>
                  <a:srgbClr val="C00000"/>
                </a:solidFill>
                <a:effectLst/>
                <a:latin typeface="Garamond" pitchFamily="18" charset="0"/>
              </a:rPr>
            </a:br>
            <a:endParaRPr lang="it-IT" dirty="0">
              <a:solidFill>
                <a:srgbClr val="C00000"/>
              </a:solidFill>
              <a:effectLst/>
              <a:latin typeface="Garamond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it-IT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TRANSFERT E CONTROTRANSFERT</a:t>
            </a:r>
          </a:p>
          <a:p>
            <a:pPr algn="ctr">
              <a:buNone/>
            </a:pPr>
            <a:endParaRPr lang="it-IT" dirty="0" smtClean="0">
              <a:latin typeface="Garamond" pitchFamily="18" charset="0"/>
            </a:endParaRPr>
          </a:p>
          <a:p>
            <a:pPr algn="ctr">
              <a:buNone/>
            </a:pPr>
            <a:endParaRPr lang="it-IT" dirty="0" smtClean="0">
              <a:latin typeface="Garamond" pitchFamily="18" charset="0"/>
            </a:endParaRPr>
          </a:p>
          <a:p>
            <a:pPr algn="ctr">
              <a:buNone/>
            </a:pPr>
            <a:endParaRPr lang="it-IT" dirty="0" smtClean="0">
              <a:latin typeface="Garamond" pitchFamily="18" charset="0"/>
            </a:endParaRPr>
          </a:p>
          <a:p>
            <a:pPr algn="ctr">
              <a:buNone/>
            </a:pPr>
            <a:endParaRPr lang="it-IT" dirty="0" smtClean="0">
              <a:latin typeface="Garamond" pitchFamily="18" charset="0"/>
            </a:endParaRPr>
          </a:p>
          <a:p>
            <a:pPr algn="ctr">
              <a:buNone/>
            </a:pPr>
            <a:endParaRPr lang="it-IT" dirty="0" smtClean="0">
              <a:latin typeface="Garamond" pitchFamily="18" charset="0"/>
            </a:endParaRPr>
          </a:p>
          <a:p>
            <a:pPr algn="ctr">
              <a:buNone/>
            </a:pPr>
            <a:endParaRPr lang="it-IT" sz="2800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sz="2800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2800" b="1" dirty="0" smtClean="0">
                <a:latin typeface="Comic Sans MS" pitchFamily="66" charset="0"/>
              </a:rPr>
              <a:t>Risposta emotiva reciproca tra alunno e insegnante</a:t>
            </a:r>
            <a:endParaRPr lang="it-IT" sz="2800" b="1" dirty="0">
              <a:latin typeface="Comic Sans MS" pitchFamily="66" charset="0"/>
            </a:endParaRPr>
          </a:p>
        </p:txBody>
      </p:sp>
      <p:pic>
        <p:nvPicPr>
          <p:cNvPr id="5" name="Immagine 4" descr="scu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96752"/>
            <a:ext cx="770485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chemeClr val="accent2"/>
                </a:solidFill>
                <a:latin typeface="Comic Sans MS" pitchFamily="66" charset="0"/>
              </a:rPr>
              <a:t>Transfert e Controtransfert</a:t>
            </a:r>
            <a:endParaRPr lang="it-IT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just"/>
            <a:endParaRPr lang="it-IT" sz="2800" u="sng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TRANSFERT E CONTROTRANSFERT</a:t>
            </a:r>
          </a:p>
          <a:p>
            <a:pPr algn="just"/>
            <a:r>
              <a:rPr lang="it-IT" sz="2800" b="1" u="sng" dirty="0" smtClean="0">
                <a:latin typeface="Comic Sans MS" pitchFamily="66" charset="0"/>
              </a:rPr>
              <a:t>TRANSFERT: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b="1" dirty="0" smtClean="0">
                <a:latin typeface="Comic Sans MS" pitchFamily="66" charset="0"/>
              </a:rPr>
              <a:t>MECCANISMO MENTALE PER IL QUALE LA PERSONA SPOSTA (PROIETTA) SCHEMI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SENTIMENTI, EMOZIONI E PENSIERI DA UNA RELAZIONE SIGNIFICATIVA PASSATA AD UNA ATTUALE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MECCANISMO INCONSCIO</a:t>
            </a:r>
          </a:p>
          <a:p>
            <a:endParaRPr lang="it-IT" sz="2800" b="1" dirty="0" smtClean="0">
              <a:latin typeface="Comic Sans MS" pitchFamily="66" charset="0"/>
            </a:endParaRPr>
          </a:p>
          <a:p>
            <a:pPr algn="just"/>
            <a:r>
              <a:rPr lang="it-IT" sz="2800" b="1" u="sng" dirty="0" smtClean="0">
                <a:latin typeface="Comic Sans MS" pitchFamily="66" charset="0"/>
              </a:rPr>
              <a:t>CONTROTRANSFERT:</a:t>
            </a:r>
            <a:r>
              <a:rPr lang="it-IT" sz="2800" b="1" dirty="0" smtClean="0">
                <a:latin typeface="Comic Sans MS" pitchFamily="66" charset="0"/>
              </a:rPr>
              <a:t> RISPOSTA SPONTANEA, NON PENSATA IN REAZIONE AL TRANSFERT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RISPOSTA INTRISA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CONFLITTI IRRISOLTI 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RISPOSTA NON ELABORATA DALLO STATO DELL’IO ADULTO </a:t>
            </a:r>
            <a:endParaRPr lang="it-IT" sz="28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ATTEGGIAMENTI FREQUENTI</a:t>
            </a: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(RISPOSTE CONTROTRANSFERALI)</a:t>
            </a:r>
          </a:p>
          <a:p>
            <a:pPr marL="514350" indent="-514350">
              <a:buAutoNum type="arabicParenR"/>
            </a:pPr>
            <a:r>
              <a:rPr lang="it-IT" b="1" u="sng" dirty="0" smtClean="0">
                <a:latin typeface="Comic Sans MS" pitchFamily="66" charset="0"/>
              </a:rPr>
              <a:t>EVITAMENTO</a:t>
            </a:r>
            <a:r>
              <a:rPr lang="it-IT" b="1" dirty="0" smtClean="0">
                <a:latin typeface="Comic Sans MS" pitchFamily="66" charset="0"/>
              </a:rPr>
              <a:t>: </a:t>
            </a:r>
          </a:p>
          <a:p>
            <a:pPr marL="514350" indent="-514350"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CAMBIARE DISCORSO</a:t>
            </a:r>
          </a:p>
          <a:p>
            <a:pPr marL="514350" indent="-514350"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FARE FINTA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NIENTE</a:t>
            </a:r>
          </a:p>
          <a:p>
            <a:pPr marL="514350" indent="-514350">
              <a:buNone/>
            </a:pPr>
            <a:r>
              <a:rPr lang="it-IT" b="1" dirty="0" smtClean="0">
                <a:latin typeface="Comic Sans MS" pitchFamily="66" charset="0"/>
              </a:rPr>
              <a:t>2) </a:t>
            </a:r>
            <a:r>
              <a:rPr lang="it-IT" b="1" u="sng" dirty="0" smtClean="0">
                <a:latin typeface="Comic Sans MS" pitchFamily="66" charset="0"/>
              </a:rPr>
              <a:t>AGGRESSIONE</a:t>
            </a:r>
            <a:r>
              <a:rPr lang="it-IT" b="1" dirty="0" smtClean="0">
                <a:latin typeface="Comic Sans MS" pitchFamily="66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DIFENDERSI: VERBALMENTE/NON VERBALMENTE (DISTACCO </a:t>
            </a:r>
            <a:r>
              <a:rPr lang="it-IT" b="1" dirty="0" err="1" smtClean="0">
                <a:latin typeface="Comic Sans MS" pitchFamily="66" charset="0"/>
              </a:rPr>
              <a:t>EMOTIVO…</a:t>
            </a:r>
            <a:r>
              <a:rPr lang="it-IT" b="1" dirty="0" smtClean="0">
                <a:latin typeface="Comic Sans MS" pitchFamily="66" charset="0"/>
              </a:rPr>
              <a:t>)</a:t>
            </a:r>
          </a:p>
          <a:p>
            <a:pPr marL="514350" indent="-514350">
              <a:buNone/>
            </a:pPr>
            <a:r>
              <a:rPr lang="it-IT" b="1" dirty="0" smtClean="0">
                <a:latin typeface="Comic Sans MS" pitchFamily="66" charset="0"/>
              </a:rPr>
              <a:t>3) </a:t>
            </a:r>
            <a:r>
              <a:rPr lang="it-IT" b="1" u="sng" dirty="0" smtClean="0">
                <a:latin typeface="Comic Sans MS" pitchFamily="66" charset="0"/>
              </a:rPr>
              <a:t>CONGELAMENTO</a:t>
            </a:r>
            <a:r>
              <a:rPr lang="it-IT" b="1" dirty="0" smtClean="0">
                <a:latin typeface="Comic Sans MS" pitchFamily="66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CONFUSIONE EMOTIVA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it-IT" sz="3600" b="1" dirty="0" smtClean="0">
                <a:latin typeface="Comic Sans MS" pitchFamily="66" charset="0"/>
              </a:rPr>
              <a:t>IL MODELLO SASB</a:t>
            </a:r>
            <a:br>
              <a:rPr lang="it-IT" sz="3600" b="1" dirty="0" smtClean="0">
                <a:latin typeface="Comic Sans MS" pitchFamily="66" charset="0"/>
              </a:rPr>
            </a:br>
            <a:r>
              <a:rPr lang="it-IT" sz="3600" b="1" dirty="0" smtClean="0">
                <a:latin typeface="Comic Sans MS" pitchFamily="66" charset="0"/>
              </a:rPr>
              <a:t>(L. S. Benjamin)</a:t>
            </a:r>
            <a:endParaRPr lang="it-IT" sz="3600" b="1" dirty="0">
              <a:latin typeface="Comic Sans MS" pitchFamily="66" charset="0"/>
            </a:endParaRPr>
          </a:p>
        </p:txBody>
      </p:sp>
      <p:pic>
        <p:nvPicPr>
          <p:cNvPr id="4" name="Segnaposto contenuto 3" descr="4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268760"/>
            <a:ext cx="8085921" cy="4248472"/>
          </a:xfrm>
          <a:blipFill>
            <a:blip r:embed="rId3" cstate="print"/>
            <a:stretch>
              <a:fillRect/>
            </a:stretch>
          </a:blipFill>
        </p:spPr>
      </p:pic>
      <p:sp>
        <p:nvSpPr>
          <p:cNvPr id="5" name="Freccia in giù 4"/>
          <p:cNvSpPr/>
          <p:nvPr/>
        </p:nvSpPr>
        <p:spPr>
          <a:xfrm rot="2172377">
            <a:off x="7088472" y="895177"/>
            <a:ext cx="936104" cy="151216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6820270">
            <a:off x="7072569" y="3981209"/>
            <a:ext cx="936104" cy="151216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6093296"/>
            <a:ext cx="9144000" cy="83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Comic Sans MS" pitchFamily="66" charset="0"/>
              </a:rPr>
              <a:t>L’AZIONE IN UN QUADRANTE TENDE A PRODURRE UNA RISPOSTA NELLO STESSO QUADRANTE!</a:t>
            </a:r>
            <a:endParaRPr lang="it-IT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it-IT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endParaRPr lang="it-IT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DAI 6 AI 10 ANNI</a:t>
            </a:r>
          </a:p>
          <a:p>
            <a:pPr algn="just"/>
            <a:endParaRPr lang="it-IT" sz="2800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PASSAGGIO DAL PREVERBALE AL VERBALE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INIZIO SVILUPPO COGNITIVO, IL “POTERSI PENSARE”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BISOGNO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SCAMBI COMUNICATIVI VERBALI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MAGGIORE CONTENIMENTO FISICO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PRESENZA STATO DELL’IO BAMBINO E GENITORE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(INIZIO COMPARSA STATO DELL’IO ADULTO)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0" y="0"/>
            <a:ext cx="9144000" cy="1124744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it-IT" sz="3000" dirty="0" smtClean="0">
                <a:latin typeface="Comic Sans MS" pitchFamily="66" charset="0"/>
              </a:rPr>
              <a:t>IL QUADRANTE EMANCIPAZIONE – AMORE ATTIVO</a:t>
            </a:r>
            <a:endParaRPr lang="it-IT" sz="3000" dirty="0">
              <a:latin typeface="Comic Sans MS" pitchFamily="66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860032" y="1124744"/>
            <a:ext cx="4283967" cy="2736304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algn="ctr"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Azione dell’Insegnante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Promuove libertà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Stimola identità distinta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Afferma competenza e autonomia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Ascolta cordialmente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Accetta l’altro così com’è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Calma e consola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9" name="Segnaposto contenuto 3" descr="41.png"/>
          <p:cNvPicPr>
            <a:picLocks noChangeAspect="1"/>
          </p:cNvPicPr>
          <p:nvPr/>
        </p:nvPicPr>
        <p:blipFill>
          <a:blip r:embed="rId4" cstate="print"/>
          <a:srcRect l="42746"/>
          <a:stretch>
            <a:fillRect/>
          </a:stretch>
        </p:blipFill>
        <p:spPr>
          <a:xfrm>
            <a:off x="179512" y="1340768"/>
            <a:ext cx="4629537" cy="4248472"/>
          </a:xfrm>
          <a:prstGeom prst="rect">
            <a:avLst/>
          </a:prstGeom>
        </p:spPr>
      </p:pic>
      <p:sp>
        <p:nvSpPr>
          <p:cNvPr id="10" name="Segnaposto contenuto 7"/>
          <p:cNvSpPr>
            <a:spLocks noGrp="1"/>
          </p:cNvSpPr>
          <p:nvPr>
            <p:ph sz="quarter" idx="4"/>
          </p:nvPr>
        </p:nvSpPr>
        <p:spPr>
          <a:xfrm>
            <a:off x="4860032" y="3861048"/>
            <a:ext cx="4283968" cy="2996952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pPr algn="ctr"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Risposte dell’Alunno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Acquisisce  norme proprie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Si sente autonomo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È schietto e diretto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Si esprime con chiarezza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Condivide sé e le proprie cose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Si avvicina con gioia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0" y="0"/>
            <a:ext cx="9144000" cy="1196752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it-IT" sz="3000" dirty="0" smtClean="0">
                <a:latin typeface="Comic Sans MS" pitchFamily="66" charset="0"/>
              </a:rPr>
              <a:t>IL QUADRANTE AMORE ATTIVO –  CONTROLLO</a:t>
            </a:r>
            <a:endParaRPr lang="it-IT" sz="3000" dirty="0">
              <a:latin typeface="Comic Sans MS" pitchFamily="66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788024" y="1196752"/>
            <a:ext cx="4355976" cy="2664296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pPr algn="ctr"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Azione dell’Insegnante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Invita cordialmente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Provvede e procura cose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Protegge e sostiene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Stimola costruttivamente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Guida e richiama benevolmente</a:t>
            </a:r>
          </a:p>
        </p:txBody>
      </p:sp>
      <p:pic>
        <p:nvPicPr>
          <p:cNvPr id="9" name="Segnaposto contenuto 3" descr="41.png"/>
          <p:cNvPicPr>
            <a:picLocks noChangeAspect="1"/>
          </p:cNvPicPr>
          <p:nvPr/>
        </p:nvPicPr>
        <p:blipFill>
          <a:blip r:embed="rId4" cstate="print"/>
          <a:srcRect l="42746"/>
          <a:stretch>
            <a:fillRect/>
          </a:stretch>
        </p:blipFill>
        <p:spPr>
          <a:xfrm>
            <a:off x="179512" y="1340768"/>
            <a:ext cx="4629537" cy="4248472"/>
          </a:xfrm>
          <a:prstGeom prst="rect">
            <a:avLst/>
          </a:prstGeom>
        </p:spPr>
      </p:pic>
      <p:sp>
        <p:nvSpPr>
          <p:cNvPr id="10" name="Segnaposto contenuto 7"/>
          <p:cNvSpPr>
            <a:spLocks noGrp="1"/>
          </p:cNvSpPr>
          <p:nvPr>
            <p:ph sz="quarter" idx="4"/>
          </p:nvPr>
        </p:nvSpPr>
        <p:spPr>
          <a:xfrm>
            <a:off x="4788024" y="3789040"/>
            <a:ext cx="4355976" cy="306896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SzPct val="100000"/>
              <a:buNone/>
            </a:pPr>
            <a:r>
              <a:rPr lang="it-IT" b="1" dirty="0" smtClean="0">
                <a:latin typeface="Comic Sans MS" pitchFamily="66" charset="0"/>
              </a:rPr>
              <a:t>Risposte dell’Alunno</a:t>
            </a:r>
          </a:p>
          <a:p>
            <a:pPr>
              <a:buClr>
                <a:srgbClr val="C00000"/>
              </a:buClr>
              <a:buNone/>
            </a:pPr>
            <a:r>
              <a:rPr lang="it-IT" b="1" dirty="0" smtClean="0">
                <a:latin typeface="Comic Sans MS" pitchFamily="66" charset="0"/>
              </a:rPr>
              <a:t>Risponde con entusiasmo</a:t>
            </a:r>
          </a:p>
          <a:p>
            <a:pPr>
              <a:buClr>
                <a:srgbClr val="C00000"/>
              </a:buClr>
              <a:buNone/>
            </a:pPr>
            <a:r>
              <a:rPr lang="it-IT" b="1" dirty="0" smtClean="0">
                <a:latin typeface="Comic Sans MS" pitchFamily="66" charset="0"/>
              </a:rPr>
              <a:t>Segue e mantiene il contatto </a:t>
            </a:r>
          </a:p>
          <a:p>
            <a:pPr>
              <a:buClr>
                <a:srgbClr val="C00000"/>
              </a:buClr>
              <a:buNone/>
            </a:pPr>
            <a:r>
              <a:rPr lang="it-IT" b="1" dirty="0" smtClean="0">
                <a:latin typeface="Comic Sans MS" pitchFamily="66" charset="0"/>
              </a:rPr>
              <a:t>Chiede e si appoggia </a:t>
            </a:r>
          </a:p>
          <a:p>
            <a:pPr>
              <a:buClr>
                <a:srgbClr val="C00000"/>
              </a:buClr>
              <a:buNone/>
            </a:pPr>
            <a:r>
              <a:rPr lang="it-IT" b="1" dirty="0" smtClean="0">
                <a:latin typeface="Comic Sans MS" pitchFamily="66" charset="0"/>
              </a:rPr>
              <a:t>Assimila e impara da altri 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387424"/>
            <a:ext cx="8229600" cy="38742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latin typeface="Comic Sans MS" pitchFamily="66" charset="0"/>
              </a:rPr>
              <a:t>Stili di comunicazione efficaci</a:t>
            </a:r>
            <a:endParaRPr lang="it-IT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STILI </a:t>
            </a:r>
            <a:r>
              <a:rPr lang="it-IT" sz="3600" b="1" dirty="0" err="1" smtClean="0">
                <a:latin typeface="Comic Sans MS" pitchFamily="66" charset="0"/>
              </a:rPr>
              <a:t>DI</a:t>
            </a:r>
            <a:r>
              <a:rPr lang="it-IT" sz="3600" b="1" dirty="0" smtClean="0">
                <a:latin typeface="Comic Sans MS" pitchFamily="66" charset="0"/>
              </a:rPr>
              <a:t> COMUNICAZIONE EFFICACI</a:t>
            </a:r>
            <a:endParaRPr lang="it-IT" sz="3900" b="1" dirty="0" smtClean="0">
              <a:latin typeface="Comic Sans MS" pitchFamily="66" charset="0"/>
            </a:endParaRPr>
          </a:p>
          <a:p>
            <a:pPr algn="just"/>
            <a:r>
              <a:rPr lang="it-IT" b="1" dirty="0" smtClean="0">
                <a:latin typeface="Comic Sans MS" pitchFamily="66" charset="0"/>
              </a:rPr>
              <a:t>QUALSIASI TIPO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COMUNICAZIONE CHE INVIA MESSAGGI ALLO STATO DELL’IO ADULTO DELL’INTERLOCUTORE  (nei B. aiuta a costruire l’A.)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COMUNICAZIONE CHE SA COGLIERE IL PROCESSO E LO RIMANDA ALL’ALTRO AMPLIFICANDONE ANCHE, SE NECESSARIO, LO STATO EMOTIVO.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E’ FONDAMENTALE LA COMUNICAZIONE NON VERBALE (TONO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VOCE, POSTURA E MIMICA FACCIALE) 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COMUNICAZIONE NELLA QUALE NON TRASPARE UN’EMOTIVITÀ NON RISOLTA DELL’ADULTO (CONTROTRANFERT).</a:t>
            </a:r>
          </a:p>
          <a:p>
            <a:pPr algn="just"/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COMUNICAZIONE EFFICACE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TRANSAZIONE PARALLELA</a:t>
            </a: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ADULTO - </a:t>
            </a:r>
            <a:r>
              <a:rPr lang="it-IT" b="1" dirty="0" err="1" smtClean="0">
                <a:latin typeface="Comic Sans MS" pitchFamily="66" charset="0"/>
              </a:rPr>
              <a:t>ADULTO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1331640" y="1268760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1331640" y="3284984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331640" y="2276872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5292080" y="3284984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5292080" y="2276872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5292080" y="1268760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2267744" y="2996952"/>
            <a:ext cx="30243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339752" y="2708920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igura a mano libera 13"/>
          <p:cNvSpPr/>
          <p:nvPr/>
        </p:nvSpPr>
        <p:spPr>
          <a:xfrm>
            <a:off x="529772" y="1693333"/>
            <a:ext cx="924075" cy="2179562"/>
          </a:xfrm>
          <a:custGeom>
            <a:avLst/>
            <a:gdLst>
              <a:gd name="connsiteX0" fmla="*/ 805542 w 924075"/>
              <a:gd name="connsiteY0" fmla="*/ 4838 h 2179562"/>
              <a:gd name="connsiteX1" fmla="*/ 152399 w 924075"/>
              <a:gd name="connsiteY1" fmla="*/ 295124 h 2179562"/>
              <a:gd name="connsiteX2" fmla="*/ 108857 w 924075"/>
              <a:gd name="connsiteY2" fmla="*/ 1775581 h 2179562"/>
              <a:gd name="connsiteX3" fmla="*/ 805542 w 924075"/>
              <a:gd name="connsiteY3" fmla="*/ 2123924 h 2179562"/>
              <a:gd name="connsiteX4" fmla="*/ 820057 w 924075"/>
              <a:gd name="connsiteY4" fmla="*/ 2109410 h 2179562"/>
              <a:gd name="connsiteX5" fmla="*/ 820057 w 924075"/>
              <a:gd name="connsiteY5" fmla="*/ 2109410 h 2179562"/>
              <a:gd name="connsiteX6" fmla="*/ 820057 w 924075"/>
              <a:gd name="connsiteY6" fmla="*/ 2109410 h 217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075" h="2179562">
                <a:moveTo>
                  <a:pt x="805542" y="4838"/>
                </a:moveTo>
                <a:cubicBezTo>
                  <a:pt x="537027" y="2419"/>
                  <a:pt x="268513" y="0"/>
                  <a:pt x="152399" y="295124"/>
                </a:cubicBezTo>
                <a:cubicBezTo>
                  <a:pt x="36285" y="590248"/>
                  <a:pt x="0" y="1470781"/>
                  <a:pt x="108857" y="1775581"/>
                </a:cubicBezTo>
                <a:cubicBezTo>
                  <a:pt x="217714" y="2080381"/>
                  <a:pt x="687009" y="2068286"/>
                  <a:pt x="805542" y="2123924"/>
                </a:cubicBezTo>
                <a:cubicBezTo>
                  <a:pt x="924075" y="2179562"/>
                  <a:pt x="820057" y="2109410"/>
                  <a:pt x="820057" y="2109410"/>
                </a:cubicBezTo>
                <a:lnTo>
                  <a:pt x="820057" y="2109410"/>
                </a:lnTo>
                <a:lnTo>
                  <a:pt x="820057" y="210941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28596"/>
            <a:ext cx="9143999" cy="1646605"/>
          </a:xfrm>
          <a:blipFill>
            <a:blip r:embed="rId3" cstate="print"/>
            <a:stretch>
              <a:fillRect/>
            </a:stretch>
          </a:blipFill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200" b="1" dirty="0" smtClean="0">
                <a:latin typeface="Comic Sans MS" pitchFamily="66"/>
              </a:rPr>
              <a:t>TRANSAZIONE COMPLEMENTARE</a:t>
            </a:r>
            <a:br>
              <a:rPr lang="it-IT" sz="3200" b="1" dirty="0" smtClean="0">
                <a:latin typeface="Comic Sans MS" pitchFamily="66"/>
              </a:rPr>
            </a:br>
            <a:r>
              <a:rPr lang="it-IT" sz="3600" dirty="0" smtClean="0">
                <a:latin typeface="Comic Sans MS" pitchFamily="66"/>
              </a:rPr>
              <a:t>-</a:t>
            </a:r>
            <a:r>
              <a:rPr lang="it-IT" sz="3300" dirty="0" smtClean="0">
                <a:latin typeface="Comic Sans MS" pitchFamily="66"/>
              </a:rPr>
              <a:t>“Ciao come stai?”</a:t>
            </a:r>
            <a:r>
              <a:rPr lang="it-IT" sz="3300" dirty="0">
                <a:latin typeface="Comic Sans MS" pitchFamily="66"/>
              </a:rPr>
              <a:t/>
            </a:r>
            <a:br>
              <a:rPr lang="it-IT" sz="3300" dirty="0">
                <a:latin typeface="Comic Sans MS" pitchFamily="66"/>
              </a:rPr>
            </a:br>
            <a:r>
              <a:rPr lang="it-IT" sz="3300" dirty="0">
                <a:latin typeface="Comic Sans MS" pitchFamily="66"/>
              </a:rPr>
              <a:t>- </a:t>
            </a:r>
            <a:r>
              <a:rPr lang="it-IT" sz="3300" dirty="0" smtClean="0">
                <a:latin typeface="Comic Sans MS" pitchFamily="66"/>
              </a:rPr>
              <a:t>“Tutto bene e tu?”</a:t>
            </a:r>
            <a:endParaRPr lang="it-IT" sz="3300" dirty="0">
              <a:latin typeface="Comic Sans MS" pitchFamily="66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 flipV="1">
            <a:off x="457171" y="-891479"/>
            <a:ext cx="8228763" cy="891479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/>
            <a:endParaRPr lang="it-IT" dirty="0"/>
          </a:p>
        </p:txBody>
      </p:sp>
      <p:sp>
        <p:nvSpPr>
          <p:cNvPr id="4" name="Figura a mano libera 3"/>
          <p:cNvSpPr/>
          <p:nvPr/>
        </p:nvSpPr>
        <p:spPr>
          <a:xfrm>
            <a:off x="5616680" y="2416733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5486060" y="4114977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436825" y="5813222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5490631" y="5813222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8" name="Figura a mano libera 7"/>
          <p:cNvSpPr/>
          <p:nvPr/>
        </p:nvSpPr>
        <p:spPr>
          <a:xfrm>
            <a:off x="1436825" y="4114977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1436825" y="2286098"/>
            <a:ext cx="979654" cy="97975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2900" b="1" dirty="0">
                <a:latin typeface="Comic Sans MS" pitchFamily="66" charset="0"/>
                <a:ea typeface="Microsoft YaHei" pitchFamily="2"/>
                <a:cs typeface="Mangal" pitchFamily="2"/>
              </a:rPr>
              <a:t>G</a:t>
            </a:r>
          </a:p>
        </p:txBody>
      </p:sp>
      <p:sp>
        <p:nvSpPr>
          <p:cNvPr id="10" name="Connettore 1 9"/>
          <p:cNvSpPr/>
          <p:nvPr/>
        </p:nvSpPr>
        <p:spPr>
          <a:xfrm>
            <a:off x="2416479" y="4506879"/>
            <a:ext cx="306958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Connettore 1 10"/>
          <p:cNvSpPr/>
          <p:nvPr/>
        </p:nvSpPr>
        <p:spPr>
          <a:xfrm flipH="1">
            <a:off x="2416479" y="4768148"/>
            <a:ext cx="306958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sz="3628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PARAFRASI</a:t>
            </a:r>
          </a:p>
          <a:p>
            <a:pPr algn="just"/>
            <a:endParaRPr lang="it-IT" dirty="0" smtClean="0">
              <a:latin typeface="Comic Sans MS" pitchFamily="66" charset="0"/>
            </a:endParaRPr>
          </a:p>
          <a:p>
            <a:pPr algn="just"/>
            <a:r>
              <a:rPr lang="it-IT" b="1" dirty="0" smtClean="0">
                <a:latin typeface="Comic Sans MS" pitchFamily="66" charset="0"/>
              </a:rPr>
              <a:t>FORMA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SUPPORTO VERBALE NELLA QUALE IL CONSULENTE RIFORMULA IL CONTENUTO DELLA COMUNICAZIONE DELL’ALTRO USANDO PAROLE PROPRIE. GLI RESTITUISCE, DUNQUE, LA SUA COMUNICAZIONE.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OBIETTIVI: RIMANDARE LA RESPONSABILITÀ ALL’ALTRO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CIÒ CHE È STATO DETTO, CHIARIFICA COGNITIVA, INVITA AD APPROFONDIRE, VERIFICA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UNA RICEZIONE CORRETTA.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“</a:t>
            </a:r>
            <a:r>
              <a:rPr lang="it-IT" b="1" dirty="0" err="1" smtClean="0">
                <a:latin typeface="Comic Sans MS" pitchFamily="66" charset="0"/>
              </a:rPr>
              <a:t>MI</a:t>
            </a:r>
            <a:r>
              <a:rPr lang="it-IT" b="1" dirty="0" smtClean="0">
                <a:latin typeface="Comic Sans MS" pitchFamily="66" charset="0"/>
              </a:rPr>
              <a:t> SEMBRA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CAPIRE CHE SICCOME IERI HAI AVUTO UN TORNEO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CALCIO OGGI NON HAI PORTATO IL MATERIALE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LAVORO E NON HAI POTUTO STUDIARE.”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9127"/>
            <a:ext cx="8229600" cy="45719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Verbalizzazione</a:t>
            </a:r>
            <a:endParaRPr lang="it-IT" sz="32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VERBALIZZAZIONE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FORMA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SUPPORTO VERBALE CHE SI RIFERISCE PREVALENTEMENTE AGLI ASPETTI EMOZIONALI CONTENUTI NEL MESSAGGIO. 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E’ IMPORTANTE PIÙ CHE CAPIRE, “SENTIRE” CON L’ALTRO.</a:t>
            </a:r>
          </a:p>
          <a:p>
            <a:pPr algn="just"/>
            <a:r>
              <a:rPr lang="it-IT" sz="2800" b="1" dirty="0" err="1" smtClean="0">
                <a:latin typeface="Comic Sans MS" pitchFamily="66" charset="0"/>
              </a:rPr>
              <a:t>CI</a:t>
            </a:r>
            <a:r>
              <a:rPr lang="it-IT" sz="2800" b="1" dirty="0" smtClean="0">
                <a:latin typeface="Comic Sans MS" pitchFamily="66" charset="0"/>
              </a:rPr>
              <a:t> SI FOCALIZZA SULL’ESPERIENZA EMOZIONALE PRESENTE NELLA COMUNICAZIONE DELL’ALTRO, METTENDO IN RISALTO NELLA FORMULAZIONE IL SIGNIFICATO SOGGETTIVO CHE TALE COMUNICAZIONE RIVESTE PER QUEST’ULTIMO.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“STAI FORSE DICENDO CHE NON SEI </a:t>
            </a:r>
            <a:r>
              <a:rPr lang="it-IT" sz="2800" b="1" dirty="0" err="1" smtClean="0">
                <a:latin typeface="Comic Sans MS" pitchFamily="66" charset="0"/>
              </a:rPr>
              <a:t>D’ACCORDO</a:t>
            </a:r>
            <a:r>
              <a:rPr lang="it-IT" sz="2800" b="1" dirty="0" smtClean="0">
                <a:latin typeface="Comic Sans MS" pitchFamily="66" charset="0"/>
              </a:rPr>
              <a:t> CON IL COMPITO A SORPRESA E PER QUESTO </a:t>
            </a:r>
            <a:r>
              <a:rPr lang="it-IT" sz="2800" b="1" dirty="0" err="1" smtClean="0">
                <a:latin typeface="Comic Sans MS" pitchFamily="66" charset="0"/>
              </a:rPr>
              <a:t>MI</a:t>
            </a:r>
            <a:r>
              <a:rPr lang="it-IT" sz="2800" b="1" dirty="0" smtClean="0">
                <a:latin typeface="Comic Sans MS" pitchFamily="66" charset="0"/>
              </a:rPr>
              <a:t> SEMBRI </a:t>
            </a:r>
            <a:r>
              <a:rPr lang="it-IT" sz="2800" b="1" dirty="0" err="1" smtClean="0">
                <a:latin typeface="Comic Sans MS" pitchFamily="66" charset="0"/>
              </a:rPr>
              <a:t>ARRABBIATO…</a:t>
            </a:r>
            <a:r>
              <a:rPr lang="it-IT" sz="2800" b="1" dirty="0" smtClean="0">
                <a:latin typeface="Comic Sans MS" pitchFamily="66" charset="0"/>
              </a:rPr>
              <a:t>.”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Domande</a:t>
            </a:r>
            <a:endParaRPr lang="it-IT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DOMANDE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FARE DOMANDE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APPROFONDIMENTO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PER CAPIRE MEGLIO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COSA L’ALTRO </a:t>
            </a:r>
            <a:r>
              <a:rPr lang="it-IT" b="1" dirty="0" err="1" smtClean="0">
                <a:latin typeface="Comic Sans MS" pitchFamily="66" charset="0"/>
              </a:rPr>
              <a:t>CI</a:t>
            </a:r>
            <a:r>
              <a:rPr lang="it-IT" b="1" dirty="0" smtClean="0">
                <a:latin typeface="Comic Sans MS" pitchFamily="66" charset="0"/>
              </a:rPr>
              <a:t> STA PARLANDO (QUANDO NECESSARIO)</a:t>
            </a:r>
          </a:p>
          <a:p>
            <a:pPr algn="ctr">
              <a:buNone/>
            </a:pPr>
            <a:endParaRPr lang="it-IT" sz="36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DARE INFORMAZIONI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FORNIRE INFORMAZIONI QUANDO NECESSARIO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I BAMBINI E I RAGAZZI HANNO BISOGNO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TANTE INFORMAZIONI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PROGETTARE LEZIONI SUI LORO “DUBBI”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COMUNICAZIONE DESCRITTIVA</a:t>
            </a:r>
          </a:p>
          <a:p>
            <a:pPr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DESCRIVE IN MANIERA OGGETTIVA I FENOMENI COSI’ COME SI PRESENTANO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DESCRIZIONE FENOMENOLOGICA DEI FATTI OSSERVATI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“Oggi ho visto che durante la ricreazione hai lanciato il borsellino sul viso di Mario”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COMUNICAZIONE RAPPRESENTATIVA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COMUNICAZIONE CHE METTE L’INTERLOCUTORE AL CENTRO DELL’ATTENZIONE E DELLA COMUNICAZIONE PIU’ CHE L’ALTRO.</a:t>
            </a:r>
          </a:p>
          <a:p>
            <a:pPr algn="just"/>
            <a:r>
              <a:rPr lang="it-IT" b="1" dirty="0" err="1" smtClean="0">
                <a:latin typeface="Comic Sans MS" pitchFamily="66" charset="0"/>
              </a:rPr>
              <a:t>CI</a:t>
            </a:r>
            <a:r>
              <a:rPr lang="it-IT" b="1" dirty="0" smtClean="0">
                <a:latin typeface="Comic Sans MS" pitchFamily="66" charset="0"/>
              </a:rPr>
              <a:t> SI PRENDE LA RESPONSABILITA’ DIPARLARE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SE’ STESSI,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METTERSI IN GIOCO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COMUNICAZIONE DESCRITTIVA + IO PORTATORE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ESPERIENZA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“Quando oggi durante la ricreazione hai lanciato il borsellino sul viso di Mario mi sono sentita davvero molto arrabbiata ”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it-IT" sz="3600" b="1" dirty="0" smtClean="0">
                <a:latin typeface="Comic Sans MS" pitchFamily="66" charset="0"/>
              </a:rPr>
              <a:t>PREADOLESCENZA:UN PERIODO DIFFICILE</a:t>
            </a:r>
            <a:endParaRPr lang="it-IT" sz="3600" dirty="0"/>
          </a:p>
        </p:txBody>
      </p:sp>
      <p:pic>
        <p:nvPicPr>
          <p:cNvPr id="2050" name="Picture 2" descr="C:\Users\Moira\Desktop\a39a6f25dc4540ba260d65470894f1a3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COMUNICAZIONE REGOLATIVA</a:t>
            </a:r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(FEEDBACK)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COMUNICAZIONE CHE FA UNA RICHIESTA ALL’ALTRO. REGOLA L’INTERAZIONE E VA OLTRE LE COMUNICAZIONI PRECEDENTI.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COMUNICAZIONE DESCRITTIVA + IO PORTATORE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ESPERIENZE + APPELLO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“Quando oggi durante la ricreazione hai lanciato il borsellino sul viso di Mario mi sono sentita davvero molto arrabbiata, ti chiedo di scusarti con lui e di non farlo più”</a:t>
            </a:r>
          </a:p>
          <a:p>
            <a:pPr algn="just"/>
            <a:endParaRPr lang="it-IT" b="1" dirty="0" smtClean="0">
              <a:latin typeface="Comic Sans MS" pitchFamily="66" charset="0"/>
            </a:endParaRP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E’ IMPORTANTE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SAPER COGLIERE IL MOMENTO GIUSTO PRIMA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FARE SPECIFICI INTERVENTI COMUNICATIVI</a:t>
            </a:r>
          </a:p>
          <a:p>
            <a:r>
              <a:rPr lang="it-IT" b="1" dirty="0" smtClean="0">
                <a:latin typeface="Comic Sans MS" pitchFamily="66" charset="0"/>
              </a:rPr>
              <a:t>INTUIRE “SENTIRE” DOVE SI TROVA L’ALTRO:</a:t>
            </a:r>
          </a:p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-FASE DELL’EMOTIVITA’</a:t>
            </a:r>
          </a:p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-FASE DELL’AGITO</a:t>
            </a:r>
          </a:p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-FASE RECETTIVA</a:t>
            </a:r>
          </a:p>
          <a:p>
            <a:r>
              <a:rPr lang="it-IT" b="1" dirty="0" err="1" smtClean="0">
                <a:latin typeface="Comic Sans MS" pitchFamily="66" charset="0"/>
              </a:rPr>
              <a:t>……COGLIERE</a:t>
            </a:r>
            <a:r>
              <a:rPr lang="it-IT" b="1" dirty="0" smtClean="0">
                <a:latin typeface="Comic Sans MS" pitchFamily="66" charset="0"/>
              </a:rPr>
              <a:t> LA RICHIESTA NASCOSTA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Moira\Desktop\20170320_151344.jpg"/>
          <p:cNvPicPr preferRelativeResize="0"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-7291812" y="-20423156"/>
            <a:ext cx="5616624" cy="7523848"/>
          </a:xfrm>
          <a:prstGeom prst="rect">
            <a:avLst/>
          </a:prstGeom>
          <a:noFill/>
        </p:spPr>
      </p:pic>
      <p:pic>
        <p:nvPicPr>
          <p:cNvPr id="1027" name="Picture 3" descr="C:\Users\Moira\Desktop\20170320_1513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Alcune linee guida: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47500" lnSpcReduction="20000"/>
          </a:bodyPr>
          <a:lstStyle/>
          <a:p>
            <a:pPr algn="just"/>
            <a:endParaRPr lang="it-IT" sz="45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5900" b="1" u="sng" dirty="0" smtClean="0">
                <a:latin typeface="Comic Sans MS" pitchFamily="66" charset="0"/>
              </a:rPr>
              <a:t>ALCUNE LINEE GUIDA</a:t>
            </a:r>
          </a:p>
          <a:p>
            <a:pPr algn="just"/>
            <a:endParaRPr lang="it-IT" sz="5100" dirty="0" smtClean="0">
              <a:latin typeface="Comic Sans MS" pitchFamily="66" charset="0"/>
            </a:endParaRPr>
          </a:p>
          <a:p>
            <a:pPr algn="just"/>
            <a:r>
              <a:rPr lang="it-IT" sz="5900" b="1" dirty="0" smtClean="0">
                <a:latin typeface="Comic Sans MS" pitchFamily="66" charset="0"/>
              </a:rPr>
              <a:t>PRIMA </a:t>
            </a:r>
            <a:r>
              <a:rPr lang="it-IT" sz="5900" b="1" dirty="0" err="1" smtClean="0">
                <a:latin typeface="Comic Sans MS" pitchFamily="66" charset="0"/>
              </a:rPr>
              <a:t>DI</a:t>
            </a:r>
            <a:r>
              <a:rPr lang="it-IT" sz="5900" b="1" dirty="0" smtClean="0">
                <a:latin typeface="Comic Sans MS" pitchFamily="66" charset="0"/>
              </a:rPr>
              <a:t> ESIGERE RISPETTO DOBBIAMO SAPERNE DARE PER PRIMI NOI</a:t>
            </a:r>
          </a:p>
          <a:p>
            <a:pPr algn="just"/>
            <a:r>
              <a:rPr lang="it-IT" sz="5900" b="1" dirty="0" smtClean="0">
                <a:latin typeface="Comic Sans MS" pitchFamily="66" charset="0"/>
              </a:rPr>
              <a:t>FAR ARRIVARE ALL’ALUNNO IL VOSTRO ENTUSIASMO (SENSAZIONE A PELLE)</a:t>
            </a:r>
          </a:p>
          <a:p>
            <a:pPr algn="just"/>
            <a:r>
              <a:rPr lang="it-IT" sz="5900" b="1" dirty="0" smtClean="0">
                <a:latin typeface="Comic Sans MS" pitchFamily="66" charset="0"/>
              </a:rPr>
              <a:t>SAPERSI METTERE IN DISCUSSIONE, QUANDO NECESSARIO (SAPER CHIEDERE </a:t>
            </a:r>
            <a:r>
              <a:rPr lang="it-IT" sz="5900" b="1" dirty="0" err="1" smtClean="0">
                <a:latin typeface="Comic Sans MS" pitchFamily="66" charset="0"/>
              </a:rPr>
              <a:t>SCUSA…</a:t>
            </a:r>
            <a:r>
              <a:rPr lang="it-IT" sz="5900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it-IT" sz="5900" b="1" dirty="0" smtClean="0">
                <a:latin typeface="Comic Sans MS" pitchFamily="66" charset="0"/>
              </a:rPr>
              <a:t>GLI ALUNNI PIÙ DIFFICILI SONO QUELLI CHE HANNO PIÙ BISOGNO </a:t>
            </a:r>
            <a:r>
              <a:rPr lang="it-IT" sz="5900" b="1" dirty="0" err="1" smtClean="0">
                <a:latin typeface="Comic Sans MS" pitchFamily="66" charset="0"/>
              </a:rPr>
              <a:t>DI</a:t>
            </a:r>
            <a:r>
              <a:rPr lang="it-IT" sz="5900" b="1" dirty="0" smtClean="0">
                <a:latin typeface="Comic Sans MS" pitchFamily="66" charset="0"/>
              </a:rPr>
              <a:t> VOI, </a:t>
            </a:r>
            <a:r>
              <a:rPr lang="it-IT" sz="5900" b="1" dirty="0" err="1" smtClean="0">
                <a:latin typeface="Comic Sans MS" pitchFamily="66" charset="0"/>
              </a:rPr>
              <a:t>DI</a:t>
            </a:r>
            <a:r>
              <a:rPr lang="it-IT" sz="5900" b="1" dirty="0" smtClean="0">
                <a:latin typeface="Comic Sans MS" pitchFamily="66" charset="0"/>
              </a:rPr>
              <a:t> UN ADULTO CHE </a:t>
            </a:r>
            <a:r>
              <a:rPr lang="it-IT" sz="5900" b="1" dirty="0" err="1" smtClean="0">
                <a:latin typeface="Comic Sans MS" pitchFamily="66" charset="0"/>
              </a:rPr>
              <a:t>LI</a:t>
            </a:r>
            <a:r>
              <a:rPr lang="it-IT" sz="5900" b="1" dirty="0" smtClean="0">
                <a:latin typeface="Comic Sans MS" pitchFamily="66" charset="0"/>
              </a:rPr>
              <a:t> GUIDI (….ANCHE I </a:t>
            </a:r>
            <a:r>
              <a:rPr lang="it-IT" sz="5900" b="1" dirty="0" err="1" smtClean="0">
                <a:latin typeface="Comic Sans MS" pitchFamily="66" charset="0"/>
              </a:rPr>
              <a:t>GENITORI…</a:t>
            </a:r>
            <a:r>
              <a:rPr lang="it-IT" sz="5900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it-IT" sz="5900" b="1" dirty="0" smtClean="0">
                <a:latin typeface="Comic Sans MS" pitchFamily="66" charset="0"/>
              </a:rPr>
              <a:t>RIMANDARE ALL’ALUNNO DIFFICILE CHE </a:t>
            </a:r>
            <a:r>
              <a:rPr lang="it-IT" sz="5900" b="1" dirty="0" err="1" smtClean="0">
                <a:latin typeface="Comic Sans MS" pitchFamily="66" charset="0"/>
              </a:rPr>
              <a:t>CI</a:t>
            </a:r>
            <a:r>
              <a:rPr lang="it-IT" sz="5900" b="1" dirty="0" smtClean="0">
                <a:latin typeface="Comic Sans MS" pitchFamily="66" charset="0"/>
              </a:rPr>
              <a:t> INTERESSA, CHE </a:t>
            </a:r>
            <a:r>
              <a:rPr lang="it-IT" sz="5900" b="1" dirty="0" err="1" smtClean="0">
                <a:latin typeface="Comic Sans MS" pitchFamily="66" charset="0"/>
              </a:rPr>
              <a:t>CI</a:t>
            </a:r>
            <a:r>
              <a:rPr lang="it-IT" sz="5900" b="1" dirty="0" smtClean="0">
                <a:latin typeface="Comic Sans MS" pitchFamily="66" charset="0"/>
              </a:rPr>
              <a:t> TENIAMO A LUI</a:t>
            </a:r>
          </a:p>
          <a:p>
            <a:pPr algn="just">
              <a:buNone/>
            </a:pPr>
            <a:endParaRPr lang="it-IT" sz="45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sz="4500" dirty="0" smtClean="0">
                <a:latin typeface="Comic Sans MS" pitchFamily="66" charset="0"/>
              </a:rPr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45719"/>
            <a:ext cx="9144000" cy="1602511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it-IT" sz="2800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algn="just"/>
            <a:r>
              <a:rPr lang="it-IT" dirty="0" smtClean="0">
                <a:latin typeface="Comic Sans MS" pitchFamily="66" charset="0"/>
              </a:rPr>
              <a:t>Creare un tipo di lezione dove possa esserci scambio e dialogo, il monologo annoia chiunque</a:t>
            </a:r>
          </a:p>
          <a:p>
            <a:pPr algn="just">
              <a:buNone/>
            </a:pPr>
            <a:r>
              <a:rPr lang="it-IT" dirty="0" smtClean="0">
                <a:latin typeface="Comic Sans MS" pitchFamily="66" charset="0"/>
              </a:rPr>
              <a:t> </a:t>
            </a:r>
          </a:p>
          <a:p>
            <a:endParaRPr lang="it-IT" dirty="0"/>
          </a:p>
        </p:txBody>
      </p:sp>
      <p:pic>
        <p:nvPicPr>
          <p:cNvPr id="4" name="Picture 2" descr="C:\Users\Moira\Desktop\scuole-superiori-ohio-sale-il-bilancio-delle-vittime-si-confessa-l-amico-dell-assass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Moira\Desktop\th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Moira\Desktop\th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 descr="C:\Users\Moira\Desktop\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Moira\Desktop\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Moira\Desktop\th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71400"/>
          </a:xfrm>
        </p:spPr>
        <p:txBody>
          <a:bodyPr>
            <a:normAutofit fontScale="90000"/>
          </a:bodyPr>
          <a:lstStyle/>
          <a:p>
            <a:endParaRPr lang="it-IT" sz="3200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latin typeface="Comic Sans MS" pitchFamily="66" charset="0"/>
              </a:rPr>
              <a:t>PREADOLESCENZA</a:t>
            </a:r>
          </a:p>
          <a:p>
            <a:r>
              <a:rPr lang="it-IT" sz="2800" b="1" dirty="0" smtClean="0">
                <a:latin typeface="Comic Sans MS" pitchFamily="66" charset="0"/>
              </a:rPr>
              <a:t>ETÀ DELL’INDIVIDUO INCLUSA TRA GLI 11 E I 14 ANNI</a:t>
            </a:r>
          </a:p>
          <a:p>
            <a:r>
              <a:rPr lang="it-IT" sz="2800" b="1" dirty="0" smtClean="0">
                <a:latin typeface="Comic Sans MS" pitchFamily="66" charset="0"/>
              </a:rPr>
              <a:t>ETÀ IN BILICO TRA L’INFANZIA E L’ADOLESCENZA</a:t>
            </a:r>
          </a:p>
          <a:p>
            <a:r>
              <a:rPr lang="it-IT" sz="2800" b="1" dirty="0" smtClean="0">
                <a:latin typeface="Comic Sans MS" pitchFamily="66" charset="0"/>
              </a:rPr>
              <a:t>INIZIO TRASFORMAZIONI FISICHE (</a:t>
            </a:r>
            <a:r>
              <a:rPr lang="it-IT" sz="2800" b="1" dirty="0" err="1" smtClean="0">
                <a:latin typeface="Comic Sans MS" pitchFamily="66" charset="0"/>
              </a:rPr>
              <a:t>ORMONALI…</a:t>
            </a:r>
            <a:r>
              <a:rPr lang="it-IT" sz="2800" b="1" dirty="0" smtClean="0">
                <a:latin typeface="Comic Sans MS" pitchFamily="66" charset="0"/>
              </a:rPr>
              <a:t>.)</a:t>
            </a:r>
          </a:p>
          <a:p>
            <a:r>
              <a:rPr lang="it-IT" sz="2800" b="1" dirty="0" smtClean="0">
                <a:latin typeface="Comic Sans MS" pitchFamily="66" charset="0"/>
              </a:rPr>
              <a:t>CAMBIAMENTI STRUTTURA PSICHICA (ATTIVAZIONE ADULTO)</a:t>
            </a:r>
          </a:p>
          <a:p>
            <a:r>
              <a:rPr lang="it-IT" sz="2800" b="1" dirty="0" smtClean="0">
                <a:latin typeface="Comic Sans MS" pitchFamily="66" charset="0"/>
              </a:rPr>
              <a:t>CAMBIAMENTO NEL PENSIERO</a:t>
            </a:r>
          </a:p>
          <a:p>
            <a:r>
              <a:rPr lang="it-IT" sz="2800" b="1" dirty="0" smtClean="0">
                <a:latin typeface="Comic Sans MS" pitchFamily="66" charset="0"/>
              </a:rPr>
              <a:t>CAMBIAMENTO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PUNTI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RIFERIMENTO</a:t>
            </a:r>
          </a:p>
          <a:p>
            <a:r>
              <a:rPr lang="it-IT" sz="2800" b="1" dirty="0" smtClean="0">
                <a:latin typeface="Comic Sans MS" pitchFamily="66" charset="0"/>
              </a:rPr>
              <a:t>CAMBIAMENTO DEL SENSO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APPARTENENZA (SCUOLA, GRUPPO, </a:t>
            </a:r>
            <a:r>
              <a:rPr lang="it-IT" sz="2800" b="1" dirty="0" err="1" smtClean="0">
                <a:latin typeface="Comic Sans MS" pitchFamily="66" charset="0"/>
              </a:rPr>
              <a:t>FAMIGLIA…</a:t>
            </a:r>
            <a:r>
              <a:rPr lang="it-IT" sz="2800" b="1" dirty="0" smtClean="0">
                <a:latin typeface="Comic Sans MS" pitchFamily="66" charset="0"/>
              </a:rPr>
              <a:t>.)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Moira\Desktop\th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32500" lnSpcReduction="20000"/>
          </a:bodyPr>
          <a:lstStyle/>
          <a:p>
            <a:pPr algn="just"/>
            <a:endParaRPr lang="it-IT" sz="7400" b="1" dirty="0" smtClean="0">
              <a:latin typeface="Comic Sans MS" pitchFamily="66" charset="0"/>
            </a:endParaRPr>
          </a:p>
          <a:p>
            <a:pPr algn="just"/>
            <a:r>
              <a:rPr lang="it-IT" sz="8000" b="1" dirty="0" smtClean="0">
                <a:latin typeface="Comic Sans MS" pitchFamily="66" charset="0"/>
              </a:rPr>
              <a:t>PROGETTARE UN TIPO </a:t>
            </a:r>
            <a:r>
              <a:rPr lang="it-IT" sz="8000" b="1" dirty="0" err="1" smtClean="0">
                <a:latin typeface="Comic Sans MS" pitchFamily="66" charset="0"/>
              </a:rPr>
              <a:t>DI</a:t>
            </a:r>
            <a:r>
              <a:rPr lang="it-IT" sz="8000" b="1" dirty="0" smtClean="0">
                <a:latin typeface="Comic Sans MS" pitchFamily="66" charset="0"/>
              </a:rPr>
              <a:t> LEZIONE DOVE POSSA ESSERCI SCAMBIO E DIALOGO, IL MONOLOGO ANNOIA CHIUNQUE (far sentire partecipi gli alunni)</a:t>
            </a:r>
          </a:p>
          <a:p>
            <a:pPr algn="just"/>
            <a:r>
              <a:rPr lang="it-IT" sz="8000" b="1" dirty="0" smtClean="0">
                <a:latin typeface="Comic Sans MS" pitchFamily="66" charset="0"/>
              </a:rPr>
              <a:t>RICORDARSI SEMPRE </a:t>
            </a:r>
            <a:r>
              <a:rPr lang="it-IT" sz="8000" b="1" dirty="0" err="1" smtClean="0">
                <a:latin typeface="Comic Sans MS" pitchFamily="66" charset="0"/>
              </a:rPr>
              <a:t>DI</a:t>
            </a:r>
            <a:r>
              <a:rPr lang="it-IT" sz="8000" b="1" dirty="0" smtClean="0">
                <a:latin typeface="Comic Sans MS" pitchFamily="66" charset="0"/>
              </a:rPr>
              <a:t> SINTONIZZARSI CON IL CANALE PREFERENZIALE DELL’ALUNNO</a:t>
            </a:r>
          </a:p>
          <a:p>
            <a:pPr algn="just"/>
            <a:r>
              <a:rPr lang="it-IT" sz="8000" b="1" dirty="0" smtClean="0">
                <a:latin typeface="Comic Sans MS" pitchFamily="66" charset="0"/>
              </a:rPr>
              <a:t>RICORDARSI </a:t>
            </a:r>
            <a:r>
              <a:rPr lang="it-IT" sz="8000" b="1" dirty="0" err="1" smtClean="0">
                <a:latin typeface="Comic Sans MS" pitchFamily="66" charset="0"/>
              </a:rPr>
              <a:t>DI</a:t>
            </a:r>
            <a:r>
              <a:rPr lang="it-IT" sz="8000" b="1" dirty="0" smtClean="0">
                <a:latin typeface="Comic Sans MS" pitchFamily="66" charset="0"/>
              </a:rPr>
              <a:t> SINTONIZZARSI CON IL CANALE PREFERENZIALE DELLA FASE EVOLUTIVA</a:t>
            </a:r>
          </a:p>
          <a:p>
            <a:pPr algn="just"/>
            <a:r>
              <a:rPr lang="it-IT" sz="8000" b="1" dirty="0" smtClean="0">
                <a:latin typeface="Comic Sans MS" pitchFamily="66" charset="0"/>
              </a:rPr>
              <a:t>DARE IMPORTANZA ALLE REGOLE RISPETTANDOLE PER PRIMI</a:t>
            </a:r>
          </a:p>
          <a:p>
            <a:pPr algn="just"/>
            <a:r>
              <a:rPr lang="it-IT" sz="8000" b="1" dirty="0" smtClean="0">
                <a:latin typeface="Comic Sans MS" pitchFamily="66" charset="0"/>
              </a:rPr>
              <a:t>ESSERE COERENTI (MANTENERE LE PROMESSE)</a:t>
            </a:r>
          </a:p>
          <a:p>
            <a:pPr algn="just"/>
            <a:r>
              <a:rPr lang="it-IT" sz="8000" b="1" dirty="0" smtClean="0">
                <a:latin typeface="Comic Sans MS" pitchFamily="66" charset="0"/>
              </a:rPr>
              <a:t>“TENERE NELLA MENTE” GLI ALUNNI; OGNI SINGOLO ALUNNO</a:t>
            </a:r>
          </a:p>
          <a:p>
            <a:pPr algn="just"/>
            <a:r>
              <a:rPr lang="it-IT" sz="8000" b="1" dirty="0" smtClean="0">
                <a:latin typeface="Comic Sans MS" pitchFamily="66" charset="0"/>
              </a:rPr>
              <a:t>SENTIRSI SICURI </a:t>
            </a:r>
            <a:r>
              <a:rPr lang="it-IT" sz="8000" b="1" dirty="0" err="1" smtClean="0">
                <a:latin typeface="Comic Sans MS" pitchFamily="66" charset="0"/>
              </a:rPr>
              <a:t>DI</a:t>
            </a:r>
            <a:r>
              <a:rPr lang="it-IT" sz="8000" b="1" dirty="0" smtClean="0">
                <a:latin typeface="Comic Sans MS" pitchFamily="66" charset="0"/>
              </a:rPr>
              <a:t> SÉ E DELLE PROPRIE CAPACITÀ</a:t>
            </a:r>
          </a:p>
          <a:p>
            <a:pPr algn="just"/>
            <a:r>
              <a:rPr lang="it-IT" sz="8000" b="1" dirty="0" smtClean="0">
                <a:latin typeface="Comic Sans MS" pitchFamily="66" charset="0"/>
              </a:rPr>
              <a:t>RESTARE CALMI </a:t>
            </a:r>
            <a:r>
              <a:rPr lang="it-IT" sz="8000" b="1" dirty="0" err="1" smtClean="0">
                <a:latin typeface="Comic Sans MS" pitchFamily="66" charset="0"/>
              </a:rPr>
              <a:t>DI</a:t>
            </a:r>
            <a:r>
              <a:rPr lang="it-IT" sz="8000" b="1" dirty="0" smtClean="0">
                <a:latin typeface="Comic Sans MS" pitchFamily="66" charset="0"/>
              </a:rPr>
              <a:t> FRONTE A QUALSIASI PROVOCAZIONE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latin typeface="Comic Sans MS" pitchFamily="66" charset="0"/>
              </a:rPr>
              <a:t>LEGGERE OGNI SFIDA COME MODO INCONSCIO DEL RAGAZZO O BAMBINO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METTERE ALLA PROVA L’ADULTO CHE HA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FRONTE PER VEDERE SE LO “REGGE”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SPESSO L’ATTEGGIAMENTO DEL BAMBINO E’ VOLTO AD ATTIRARE UN’ATTENZIONE, A COLMARE UN VUOTO (ES. “ESSERE VISTO”)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RICORDARE CHE NELLE PREADOLESCENZA IL RAGAZZO HA BISOGNO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CONTRASTARE L’ADULTO COME MODO PER DEFINIRE LA PROPRIA IDENTITÀ</a:t>
            </a:r>
          </a:p>
          <a:p>
            <a:pPr algn="just">
              <a:buNone/>
            </a:pPr>
            <a:endParaRPr lang="it-IT" b="1" dirty="0" smtClean="0">
              <a:latin typeface="Comic Sans MS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dirty="0" smtClean="0">
                <a:latin typeface="Comic Sans MS" pitchFamily="66" charset="0"/>
              </a:rPr>
              <a:t>NON AGGANCIARSI AI CONTENUTI RELATIVI ALLA PROVOCAZIONE DELL’ALUNNO, RICORDARSI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STARE SUI “PROCESSI” 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MANTENERE UN TONO CALMO E RASSICURANTE 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COGLIERE L’EMOZIONE (BAMBINO) PASSANDO PER L’ADULTO (verbalizzazione).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ELABORARE LA PROPRIA EMOZIONE (DIALOGO BAMBINO-GENITORE </a:t>
            </a:r>
            <a:r>
              <a:rPr lang="it-IT" b="1" dirty="0" err="1" smtClean="0">
                <a:latin typeface="Comic Sans MS" pitchFamily="66" charset="0"/>
              </a:rPr>
              <a:t>VS</a:t>
            </a:r>
            <a:r>
              <a:rPr lang="it-IT" b="1" dirty="0" smtClean="0">
                <a:latin typeface="Comic Sans MS" pitchFamily="66" charset="0"/>
              </a:rPr>
              <a:t>. ADULTO)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DARE UN NOME AL PROPRIO STATO EMOTIVO (ES. </a:t>
            </a:r>
            <a:r>
              <a:rPr lang="it-IT" b="1" dirty="0" err="1" smtClean="0">
                <a:latin typeface="Comic Sans MS" pitchFamily="66" charset="0"/>
              </a:rPr>
              <a:t>PAURA…</a:t>
            </a:r>
            <a:r>
              <a:rPr lang="it-IT" b="1" dirty="0" smtClean="0">
                <a:latin typeface="Comic Sans MS" pitchFamily="66" charset="0"/>
              </a:rPr>
              <a:t>.)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FARE SENTIRE L’ALUNNO “AL SICURO”</a:t>
            </a:r>
          </a:p>
          <a:p>
            <a:pPr algn="just">
              <a:buNone/>
            </a:pPr>
            <a:r>
              <a:rPr lang="it-IT" dirty="0" smtClean="0">
                <a:latin typeface="Comic Sans MS" pitchFamily="66" charset="0"/>
              </a:rPr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algn="just"/>
            <a:r>
              <a:rPr lang="it-IT" sz="2800" b="1" dirty="0" smtClean="0">
                <a:latin typeface="Comic Sans MS" pitchFamily="66" charset="0"/>
              </a:rPr>
              <a:t>MAI STARE A LUNGO SEDUTI IN CATTEDRA, MUOVERSI E GIRARE PER I BANCHI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SEDERSI TALVOLTA VICINO AGLI ALUNNI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EVITARE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STABILIRE “DISTANZA AFFETTIVA”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REGGERE LO SGUARDO DELL’ALUNNO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UTILIZZARE SEMPRE MESSAGGI IO (ADULTO AL CENTRO)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UTILIZZARE MESSAGGI CHIARI E CONCRETI</a:t>
            </a:r>
          </a:p>
          <a:p>
            <a:r>
              <a:rPr lang="it-IT" sz="2800" b="1" dirty="0" smtClean="0">
                <a:latin typeface="Comic Sans MS" pitchFamily="66" charset="0"/>
              </a:rPr>
              <a:t>RISPECCHIARE L’ALUNNO NELLA SUA COMPLESSITA’(EMOZIONI/COMPORTAMENTO/ABILITA’)</a:t>
            </a:r>
          </a:p>
          <a:p>
            <a:r>
              <a:rPr lang="it-IT" sz="2800" b="1" dirty="0" smtClean="0">
                <a:latin typeface="Comic Sans MS" pitchFamily="66" charset="0"/>
              </a:rPr>
              <a:t>UTRILIZZO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VARI CANALI ESPERIENZIALI PER CONOSCERE LE CAPACITA’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it-IT" b="1" dirty="0" smtClean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ROMPERE GLI SCHEMI/COLPIRE L’INCONSCIO, LO STATO DELL’IO BAMBINO</a:t>
            </a:r>
          </a:p>
          <a:p>
            <a:r>
              <a:rPr lang="it-IT" b="1" dirty="0" smtClean="0">
                <a:latin typeface="Comic Sans MS" pitchFamily="66" charset="0"/>
              </a:rPr>
              <a:t>ATTIVITÀ DINAMICHE IN CLASSE CHE INCLUDANO L’EMOTIVITÀ:</a:t>
            </a: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CIRCLE TIME</a:t>
            </a: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COOPERATIVE LEARNING (EMOTIVITA’/APPRENDIMENTO)</a:t>
            </a: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SCHERZARE,FARE </a:t>
            </a:r>
            <a:r>
              <a:rPr lang="it-IT" b="1" dirty="0" err="1" smtClean="0">
                <a:latin typeface="Comic Sans MS" pitchFamily="66" charset="0"/>
              </a:rPr>
              <a:t>BATTUTE…</a:t>
            </a:r>
            <a:endParaRPr lang="it-IT" b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ATTIVITA’ GIOCOSE, VIVACI, DINAMICHE</a:t>
            </a:r>
          </a:p>
          <a:p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latin typeface="Comic Sans MS" pitchFamily="66" charset="0"/>
              </a:rPr>
              <a:t>PARLARE IN PRIVATO CON L’ALUNNO INTERESSATO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EVITARE COMUNICAZIONI “INEFFICACI” (BATTUTE, OFFESE, CRITICHE, CONFRONTI, MESSAGGI </a:t>
            </a:r>
            <a:r>
              <a:rPr lang="it-IT" b="1" dirty="0" err="1" smtClean="0">
                <a:latin typeface="Comic Sans MS" pitchFamily="66" charset="0"/>
              </a:rPr>
              <a:t>SVALUTANTI…</a:t>
            </a:r>
            <a:r>
              <a:rPr lang="it-IT" b="1" dirty="0" smtClean="0">
                <a:latin typeface="Comic Sans MS" pitchFamily="66" charset="0"/>
              </a:rPr>
              <a:t>.) COMUNICAZIONE ADULTO/</a:t>
            </a:r>
            <a:r>
              <a:rPr lang="it-IT" b="1" dirty="0" err="1" smtClean="0">
                <a:latin typeface="Comic Sans MS" pitchFamily="66" charset="0"/>
              </a:rPr>
              <a:t>ADULTO</a:t>
            </a:r>
            <a:r>
              <a:rPr lang="it-IT" b="1" dirty="0" smtClean="0">
                <a:latin typeface="Comic Sans MS" pitchFamily="66" charset="0"/>
              </a:rPr>
              <a:t> O BAMBINO/ADULTO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DARE SEMPRE FEEDBACK SUL COMPORTAMENTO E MAI SULLA PERSONA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ORGANIZZARE LEZIONI E ATTIVITÀ DIDATTICHE LEGATE ALL’ESPERIENZA DEGLI </a:t>
            </a:r>
            <a:r>
              <a:rPr lang="it-IT" b="1" dirty="0" err="1" smtClean="0">
                <a:latin typeface="Comic Sans MS" pitchFamily="66" charset="0"/>
              </a:rPr>
              <a:t>ALUNNI…</a:t>
            </a:r>
            <a:r>
              <a:rPr lang="it-IT" b="1" dirty="0" smtClean="0">
                <a:latin typeface="Comic Sans MS" pitchFamily="66" charset="0"/>
              </a:rPr>
              <a:t>(RISPETTARNE I BISOGNI EVOLUTIVI)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endParaRPr lang="it-IT" sz="2800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RIMPROVERARE L’ALUNNO AVVICINANDOSI FISICAMENTE A LUI (MESSAGGI - IO)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ASCOLTARE E DARE SPAZIO SEMPRE AL LORO PUNTO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VISTA (TRASFORMARLO IN UNA LEZIONE, IN UNO SCAMBIO)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RIMANDARE FEED-BACK POSITIVI QUANDO PRESENTI (NO ALLA “GENERALIZZAZIONE”)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SE SI È IN UNA SITUAZIONE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“SCONFITTA” RIMANDARE IL CONFRONTO AD UN MOMENTO SUCCESSIVO IN CUI SI È DA SOLI</a:t>
            </a:r>
          </a:p>
          <a:p>
            <a:pPr algn="just">
              <a:buNone/>
            </a:pPr>
            <a:endParaRPr lang="it-IT" sz="2800" dirty="0" smtClean="0">
              <a:latin typeface="Comic Sans MS" pitchFamily="66" charset="0"/>
            </a:endParaRPr>
          </a:p>
          <a:p>
            <a:pPr algn="just"/>
            <a:endParaRPr lang="it-IT" sz="2800" dirty="0" smtClean="0">
              <a:latin typeface="Comic Sans MS" pitchFamily="66" charset="0"/>
            </a:endParaRPr>
          </a:p>
          <a:p>
            <a:pPr algn="just"/>
            <a:endParaRPr lang="it-IT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latin typeface="Comic Sans MS" pitchFamily="66" charset="0"/>
              </a:rPr>
              <a:t>ORGANIZZARE ATTIVITÀ BASATE SUL MOVIMENTO PER I BAMBINI IN ETÀ PRESCOLARE, E NON SOLO (VIDEO, DRAMMATIZZAZIONI, </a:t>
            </a:r>
            <a:r>
              <a:rPr lang="it-IT" b="1" dirty="0" err="1" smtClean="0">
                <a:latin typeface="Comic Sans MS" pitchFamily="66" charset="0"/>
              </a:rPr>
              <a:t>MOTRICITÀ…</a:t>
            </a:r>
            <a:r>
              <a:rPr lang="it-IT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UTILIZZO DEL “RINFORZO POSITIVO” (TIMBRI, BRACCIALETTI, </a:t>
            </a:r>
            <a:r>
              <a:rPr lang="it-IT" b="1" dirty="0" err="1" smtClean="0">
                <a:latin typeface="Comic Sans MS" pitchFamily="66" charset="0"/>
              </a:rPr>
              <a:t>MEDAGLIE…</a:t>
            </a:r>
            <a:r>
              <a:rPr lang="it-IT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FAR EMERGERE LE POTENZIALITA’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OGNI ALUNNO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DARE PICCOLE RESPONSABILITÀ/FARLI SENTIRE “UTILI”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COINVOLGERLI ED INCURIOSIRLI IN ATTIVITÀ CREATIVE ED INSOLITE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PROPORRE ATTIVITÀ RILASSANTI E “CONTENITIVE”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latin typeface="Comic Sans MS" pitchFamily="66" charset="0"/>
              </a:rPr>
              <a:t>USO MARIONETTE</a:t>
            </a:r>
          </a:p>
          <a:p>
            <a:r>
              <a:rPr lang="it-IT" b="1" dirty="0" smtClean="0">
                <a:latin typeface="Comic Sans MS" pitchFamily="66" charset="0"/>
              </a:rPr>
              <a:t>FOGLIETTI COLORATI/PIEGATI BIANCHI SOTTO I BANCHI CON PAROLA CHIAVE</a:t>
            </a:r>
          </a:p>
          <a:p>
            <a:r>
              <a:rPr lang="it-IT" b="1" dirty="0" smtClean="0">
                <a:latin typeface="Comic Sans MS" pitchFamily="66" charset="0"/>
              </a:rPr>
              <a:t>CORDA CON MOLLETTE E FOGLI APPESI</a:t>
            </a:r>
          </a:p>
          <a:p>
            <a:r>
              <a:rPr lang="it-IT" b="1" dirty="0" smtClean="0">
                <a:latin typeface="Comic Sans MS" pitchFamily="66" charset="0"/>
              </a:rPr>
              <a:t>CACCIA AL TESORO</a:t>
            </a:r>
          </a:p>
          <a:p>
            <a:r>
              <a:rPr lang="it-IT" b="1" dirty="0" smtClean="0">
                <a:latin typeface="Comic Sans MS" pitchFamily="66" charset="0"/>
              </a:rPr>
              <a:t>PALLONCINI</a:t>
            </a:r>
          </a:p>
          <a:p>
            <a:r>
              <a:rPr lang="it-IT" b="1" dirty="0" smtClean="0">
                <a:latin typeface="Comic Sans MS" pitchFamily="66" charset="0"/>
              </a:rPr>
              <a:t>GIOCHI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SQUADRA/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GRUPPO (Costruire argomento lezione con carta o altro </a:t>
            </a:r>
            <a:r>
              <a:rPr lang="it-IT" b="1" dirty="0" err="1" smtClean="0">
                <a:latin typeface="Comic Sans MS" pitchFamily="66" charset="0"/>
              </a:rPr>
              <a:t>materiale…</a:t>
            </a:r>
            <a:r>
              <a:rPr lang="it-IT" b="1" dirty="0" smtClean="0">
                <a:latin typeface="Comic Sans MS" pitchFamily="66" charset="0"/>
              </a:rPr>
              <a:t>)</a:t>
            </a:r>
          </a:p>
          <a:p>
            <a:r>
              <a:rPr lang="it-IT" b="1" dirty="0" smtClean="0">
                <a:latin typeface="Comic Sans MS" pitchFamily="66" charset="0"/>
              </a:rPr>
              <a:t>FOGLIO CARTA MODELLO </a:t>
            </a:r>
          </a:p>
          <a:p>
            <a:r>
              <a:rPr lang="it-IT" b="1" dirty="0" smtClean="0">
                <a:latin typeface="Comic Sans MS" pitchFamily="66" charset="0"/>
              </a:rPr>
              <a:t>CARTELLONI/FOGLI A4 UNITI TRA LORO</a:t>
            </a:r>
          </a:p>
          <a:p>
            <a:r>
              <a:rPr lang="it-IT" b="1" dirty="0" smtClean="0">
                <a:latin typeface="Comic Sans MS" pitchFamily="66" charset="0"/>
              </a:rPr>
              <a:t>PARTIRE DALLA PAROLA CHIAVE E FAR PARLARE I BAMBINI SU COSA PUO’ </a:t>
            </a:r>
            <a:r>
              <a:rPr lang="it-IT" b="1" dirty="0" err="1" smtClean="0">
                <a:latin typeface="Comic Sans MS" pitchFamily="66" charset="0"/>
              </a:rPr>
              <a:t>ESSERE…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UN CORPO CHE CAMBIA</a:t>
            </a:r>
          </a:p>
          <a:p>
            <a:endParaRPr lang="it-IT" sz="2800" dirty="0" smtClean="0">
              <a:latin typeface="Comic Sans MS" pitchFamily="66" charset="0"/>
            </a:endParaRPr>
          </a:p>
          <a:p>
            <a:r>
              <a:rPr lang="it-IT" sz="2800" b="1" dirty="0" smtClean="0">
                <a:latin typeface="Comic Sans MS" pitchFamily="66" charset="0"/>
              </a:rPr>
              <a:t>NERVOSISMO, TENSIONI</a:t>
            </a:r>
          </a:p>
          <a:p>
            <a:r>
              <a:rPr lang="it-IT" sz="2800" b="1" dirty="0" smtClean="0">
                <a:latin typeface="Comic Sans MS" pitchFamily="66" charset="0"/>
              </a:rPr>
              <a:t>DIFFICOLTÀ AD ACCETTARSI (UN NUOVO CORPO, UN NUOVO MODO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</a:t>
            </a:r>
            <a:r>
              <a:rPr lang="it-IT" sz="2800" b="1" dirty="0" err="1" smtClean="0">
                <a:latin typeface="Comic Sans MS" pitchFamily="66" charset="0"/>
              </a:rPr>
              <a:t>PENSARE…</a:t>
            </a:r>
            <a:r>
              <a:rPr lang="it-IT" sz="2800" b="1" dirty="0" smtClean="0">
                <a:latin typeface="Comic Sans MS" pitchFamily="66" charset="0"/>
              </a:rPr>
              <a:t>)</a:t>
            </a:r>
          </a:p>
          <a:p>
            <a:r>
              <a:rPr lang="it-IT" sz="2800" b="1" dirty="0" smtClean="0">
                <a:latin typeface="Comic Sans MS" pitchFamily="66" charset="0"/>
              </a:rPr>
              <a:t>BISOGNO DEL GRUPPO (SENTIRSI UGUALI)</a:t>
            </a:r>
          </a:p>
          <a:p>
            <a:r>
              <a:rPr lang="it-IT" sz="2800" b="1" dirty="0" smtClean="0">
                <a:latin typeface="Comic Sans MS" pitchFamily="66" charset="0"/>
              </a:rPr>
              <a:t>RICHIESTE FAMIGLIARI</a:t>
            </a:r>
          </a:p>
          <a:p>
            <a:r>
              <a:rPr lang="it-IT" sz="2800" b="1" dirty="0" smtClean="0">
                <a:latin typeface="Comic Sans MS" pitchFamily="66" charset="0"/>
              </a:rPr>
              <a:t>RICHIESTE DELLA SOCIETÀ</a:t>
            </a:r>
          </a:p>
          <a:p>
            <a:r>
              <a:rPr lang="it-IT" sz="2800" b="1" dirty="0" smtClean="0">
                <a:latin typeface="Comic Sans MS" pitchFamily="66" charset="0"/>
              </a:rPr>
              <a:t>INTERESSI E ATTRAZIONE PER L’ALTRO SESSO</a:t>
            </a:r>
          </a:p>
          <a:p>
            <a:r>
              <a:rPr lang="it-IT" sz="2800" b="1" dirty="0" smtClean="0">
                <a:latin typeface="Comic Sans MS" pitchFamily="66" charset="0"/>
              </a:rPr>
              <a:t>DUBBI LEGATI ALL’ORIENTAMENTO SESSUALE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dirty="0" smtClean="0">
                <a:latin typeface="Comic Sans MS" pitchFamily="66" charset="0"/>
              </a:rPr>
              <a:t>CHIEDERE AI RAGAZZI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PENSARE AD UN MODO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FARE LEZIONE/</a:t>
            </a:r>
            <a:r>
              <a:rPr lang="it-IT" b="1" dirty="0" err="1" smtClean="0">
                <a:latin typeface="Comic Sans MS" pitchFamily="66" charset="0"/>
              </a:rPr>
              <a:t>INTERROGAZIONE…</a:t>
            </a:r>
            <a:r>
              <a:rPr lang="it-IT" b="1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CREARE LABORATORI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PROPORRE UN TEMA E SAPERE COSA SANNO LORO, SE LO </a:t>
            </a:r>
            <a:r>
              <a:rPr lang="it-IT" b="1" dirty="0" err="1" smtClean="0">
                <a:latin typeface="Comic Sans MS" pitchFamily="66" charset="0"/>
              </a:rPr>
              <a:t>CONOSCONO…</a:t>
            </a: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b="1" dirty="0" smtClean="0">
                <a:latin typeface="Comic Sans MS" pitchFamily="66" charset="0"/>
              </a:rPr>
              <a:t>FAR FARE LORO UNA LEZIONE E METTERSI NEL BANCO AL LORO POSTO/FAR VALUTARE I COMPAGNI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TEAM WORKING: LAVORARE ASSIEME PER UN FINE COMUNE, IN SOTTOGRUPPI (es. costruire con vari materiali figure geometriche, atomi con i </a:t>
            </a:r>
            <a:r>
              <a:rPr lang="it-IT" b="1" dirty="0" err="1" smtClean="0">
                <a:latin typeface="Comic Sans MS" pitchFamily="66" charset="0"/>
              </a:rPr>
              <a:t>lego…</a:t>
            </a:r>
            <a:r>
              <a:rPr lang="it-IT" b="1" dirty="0" smtClean="0">
                <a:latin typeface="Comic Sans MS" pitchFamily="66" charset="0"/>
              </a:rPr>
              <a:t>.)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PARLARE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LORO (</a:t>
            </a:r>
            <a:r>
              <a:rPr lang="it-IT" dirty="0" smtClean="0">
                <a:latin typeface="Comic Sans MS" pitchFamily="66" charset="0"/>
              </a:rPr>
              <a:t>DESIDERI, </a:t>
            </a:r>
            <a:r>
              <a:rPr lang="it-IT" dirty="0" err="1" smtClean="0">
                <a:latin typeface="Comic Sans MS" pitchFamily="66" charset="0"/>
              </a:rPr>
              <a:t>BISOGNI…</a:t>
            </a:r>
            <a:r>
              <a:rPr lang="it-IT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FARE UNA PRESENTAZIONE SU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smtClean="0">
                <a:latin typeface="Comic Sans MS" pitchFamily="66" charset="0"/>
              </a:rPr>
              <a:t>LORO…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it-IT" b="1" dirty="0" smtClean="0">
                <a:latin typeface="Comic Sans MS" pitchFamily="66" charset="0"/>
              </a:rPr>
              <a:t>UTILIZZARE IL CONTATTO FISICO:</a:t>
            </a: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RISPETTO ALL’ETA’/FASE EVOLUTIVA;</a:t>
            </a: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FORMA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CONTENIMENTO FISICO;</a:t>
            </a: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FORMA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CONTENIMENTO EMOTIVO;</a:t>
            </a: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FORMA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RINFORZO POSITIVO;</a:t>
            </a:r>
          </a:p>
          <a:p>
            <a:pPr>
              <a:buFontTx/>
              <a:buChar char="-"/>
            </a:pPr>
            <a:r>
              <a:rPr lang="it-IT" b="1" dirty="0" smtClean="0">
                <a:latin typeface="Comic Sans MS" pitchFamily="66" charset="0"/>
              </a:rPr>
              <a:t>ATTIVITA’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RILASSAMENTO</a:t>
            </a:r>
          </a:p>
          <a:p>
            <a:r>
              <a:rPr lang="it-IT" b="1" dirty="0" smtClean="0">
                <a:latin typeface="Comic Sans MS" pitchFamily="66" charset="0"/>
              </a:rPr>
              <a:t>UTILIZZARE LA PRIMA PARTE DELLA LEZIONE PER CONDIVIDERE GLI STATI EMOTIVI (quando necessario)</a:t>
            </a:r>
          </a:p>
          <a:p>
            <a:r>
              <a:rPr lang="it-IT" b="1" dirty="0" smtClean="0">
                <a:latin typeface="Comic Sans MS" pitchFamily="66" charset="0"/>
              </a:rPr>
              <a:t>UTILIZZARE L’ULTIMA PARTE DELLA LEZIONE PER FARE QUALCOSA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DIVERTENTE (PREMIO)</a:t>
            </a:r>
            <a:endParaRPr lang="it-I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3154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it-IT" sz="2800" b="1" dirty="0" smtClean="0">
                <a:latin typeface="Comic Sans MS" pitchFamily="66" charset="0"/>
              </a:rPr>
              <a:t>COINVOLGERE I GENITORI, CONSIGLIARE APPROFONDIMENTI QUANDO NECESSARIO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USUFRUIRE DELLO SPORTELLO SCOLASTICO (OVE PRESENTE) PER INDIVIDUARE UN’EVENTUALE DIAGNOSI E FARE IL GIUSTO INVIO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NON BISOGNA AVERE PAURA DEI GENITORI (ANCHE LORO HANNO BISOGNO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ESSERE GUIDATI)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EVITARE LA DINAMICA “DOCENTE CONTRO GENITORE”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CONSIDERARE IL LIMITE E CONTENERE L’ONNIPOTENZA (“NON SIAMO MAGHI” – DIAGNOSI)</a:t>
            </a:r>
          </a:p>
          <a:p>
            <a:pPr algn="just">
              <a:buNone/>
            </a:pPr>
            <a:endParaRPr lang="it-IT" sz="2800" dirty="0" smtClean="0">
              <a:latin typeface="Comic Sans MS" pitchFamily="66" charset="0"/>
            </a:endParaRPr>
          </a:p>
          <a:p>
            <a:pPr algn="just"/>
            <a:endParaRPr lang="it-IT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747464"/>
            <a:ext cx="8229600" cy="74746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PERCORSI OPERATIVI NELLA SCUOLA</a:t>
            </a:r>
          </a:p>
          <a:p>
            <a:pPr algn="ctr">
              <a:buNone/>
            </a:pPr>
            <a:endParaRPr lang="it-IT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SCUOLA: FONDAMENTALE AMBIENTE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RIFERIMENTO E CONTENIMENTO PER ALUNNI E FAMIGLIE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INTERVENTI:</a:t>
            </a:r>
          </a:p>
          <a:p>
            <a:pPr algn="just">
              <a:buFontTx/>
              <a:buChar char="-"/>
            </a:pPr>
            <a:r>
              <a:rPr lang="it-IT" sz="2800" b="1" dirty="0" smtClean="0">
                <a:latin typeface="Comic Sans MS" pitchFamily="66" charset="0"/>
              </a:rPr>
              <a:t>SULL’AMBIENTE FISICO</a:t>
            </a:r>
          </a:p>
          <a:p>
            <a:pPr algn="just">
              <a:buFontTx/>
              <a:buChar char="-"/>
            </a:pPr>
            <a:r>
              <a:rPr lang="it-IT" sz="2800" b="1" dirty="0" smtClean="0">
                <a:latin typeface="Comic Sans MS" pitchFamily="66" charset="0"/>
              </a:rPr>
              <a:t>SULLE RELAZIONI:</a:t>
            </a:r>
          </a:p>
          <a:p>
            <a:pPr algn="just">
              <a:buNone/>
            </a:pPr>
            <a:r>
              <a:rPr lang="it-IT" sz="2800" b="1" dirty="0" smtClean="0">
                <a:latin typeface="Comic Sans MS" pitchFamily="66" charset="0"/>
              </a:rPr>
              <a:t>  PROGETTI: GRUPPI-CLASSE</a:t>
            </a:r>
          </a:p>
          <a:p>
            <a:pPr algn="just">
              <a:buNone/>
            </a:pPr>
            <a:r>
              <a:rPr lang="it-IT" sz="2800" b="1" dirty="0" smtClean="0">
                <a:latin typeface="Comic Sans MS" pitchFamily="66" charset="0"/>
              </a:rPr>
              <a:t>  PROGETTI: SUPERVISIONE INSEGNANTI</a:t>
            </a:r>
          </a:p>
          <a:p>
            <a:pPr>
              <a:buNone/>
            </a:pPr>
            <a:r>
              <a:rPr lang="it-IT" sz="2800" b="1" dirty="0" smtClean="0">
                <a:latin typeface="Comic Sans MS" pitchFamily="66" charset="0"/>
              </a:rPr>
              <a:t>	PROGETTI: INCONTRI E SCAMBI CON FAMIGLIE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latin typeface="Comic Sans MS" pitchFamily="66" charset="0"/>
              </a:rPr>
              <a:t>TROVARE STRATEGIE COMUNICATIVE ADATTE PER AGGANCIARE I GENITORI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RIMANDARE ALLA FAMIGLIA LA RESPONSABILITÀ DEL PROPRIO FIGLIO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NON </a:t>
            </a:r>
            <a:r>
              <a:rPr lang="it-IT" b="1" dirty="0" err="1" smtClean="0">
                <a:latin typeface="Comic Sans MS" pitchFamily="66" charset="0"/>
              </a:rPr>
              <a:t>SCORAGGIARSI……ANCHE</a:t>
            </a:r>
            <a:r>
              <a:rPr lang="it-IT" b="1" dirty="0" smtClean="0">
                <a:latin typeface="Comic Sans MS" pitchFamily="66" charset="0"/>
              </a:rPr>
              <a:t> I GENITORI HANNO BISOGNO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TEMPO E SPAZIO</a:t>
            </a:r>
          </a:p>
          <a:p>
            <a:pPr algn="just"/>
            <a:r>
              <a:rPr lang="it-IT" b="1" dirty="0" smtClean="0">
                <a:latin typeface="Comic Sans MS" pitchFamily="66" charset="0"/>
              </a:rPr>
              <a:t>IN ALCUNI CASI (DIAGNOSI) SI REPUTA NECESSARIO L’INTERVENTO DELLA DIRIGENZA AL FINE </a:t>
            </a:r>
            <a:r>
              <a:rPr lang="it-IT" b="1" dirty="0" err="1" smtClean="0">
                <a:latin typeface="Comic Sans MS" pitchFamily="66" charset="0"/>
              </a:rPr>
              <a:t>DI</a:t>
            </a:r>
            <a:r>
              <a:rPr lang="it-IT" b="1" dirty="0" smtClean="0">
                <a:latin typeface="Comic Sans MS" pitchFamily="66" charset="0"/>
              </a:rPr>
              <a:t> SENSIBILIZZARE I GENITORI NELLA PRESA IN CARICO DEL DISAGIO DEL FIGLIO (NON È RESPONSABILITÀ DELLA SCUOLA!)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latin typeface="Comic Sans MS" pitchFamily="66" charset="0"/>
              </a:rPr>
              <a:t>ESERCITAZIONE 4</a:t>
            </a:r>
          </a:p>
          <a:p>
            <a:pPr algn="ctr">
              <a:buNone/>
            </a:pPr>
            <a:endParaRPr lang="it-IT" sz="2800" b="1" dirty="0" smtClean="0">
              <a:latin typeface="Comic Sans MS" pitchFamily="66" charset="0"/>
            </a:endParaRPr>
          </a:p>
          <a:p>
            <a:pPr marL="514350" indent="-514350" algn="just">
              <a:buAutoNum type="arabicParenR"/>
            </a:pPr>
            <a:r>
              <a:rPr lang="it-IT" sz="2800" b="1" dirty="0" smtClean="0">
                <a:latin typeface="Comic Sans MS" pitchFamily="66" charset="0"/>
              </a:rPr>
              <a:t>VIDEO</a:t>
            </a:r>
          </a:p>
          <a:p>
            <a:pPr marL="514350" indent="-514350" algn="just">
              <a:buAutoNum type="arabicParenR"/>
            </a:pPr>
            <a:r>
              <a:rPr lang="it-IT" sz="2800" b="1" dirty="0" smtClean="0">
                <a:latin typeface="Comic Sans MS" pitchFamily="66" charset="0"/>
              </a:rPr>
              <a:t>ANALIZZARE LA RICHIESTA DELL’ALUNNO</a:t>
            </a:r>
          </a:p>
          <a:p>
            <a:pPr marL="514350" indent="-514350" algn="just">
              <a:buAutoNum type="arabicParenR"/>
            </a:pPr>
            <a:r>
              <a:rPr lang="it-IT" sz="2800" b="1" dirty="0" smtClean="0">
                <a:latin typeface="Comic Sans MS" pitchFamily="66" charset="0"/>
              </a:rPr>
              <a:t>ANALIZZARE I TIPI </a:t>
            </a:r>
            <a:r>
              <a:rPr lang="it-IT" sz="2800" b="1" dirty="0" err="1" smtClean="0">
                <a:latin typeface="Comic Sans MS" pitchFamily="66" charset="0"/>
              </a:rPr>
              <a:t>DI</a:t>
            </a:r>
            <a:r>
              <a:rPr lang="it-IT" sz="2800" b="1" dirty="0" smtClean="0">
                <a:latin typeface="Comic Sans MS" pitchFamily="66" charset="0"/>
              </a:rPr>
              <a:t> RISPOSTA (TRANSAZIONI) DELL’INSEGNANTE</a:t>
            </a:r>
          </a:p>
          <a:p>
            <a:pPr marL="514350" indent="-514350" algn="just">
              <a:buAutoNum type="arabicParenR"/>
            </a:pPr>
            <a:endParaRPr lang="it-IT" sz="2800" b="1" dirty="0" smtClean="0">
              <a:latin typeface="Comic Sans MS" pitchFamily="66" charset="0"/>
            </a:endParaRPr>
          </a:p>
          <a:p>
            <a:pPr marL="514350" indent="-514350" algn="just">
              <a:buAutoNum type="arabicParenR"/>
            </a:pPr>
            <a:endParaRPr lang="it-IT" sz="2800" b="1" dirty="0" smtClean="0">
              <a:latin typeface="Comic Sans MS" pitchFamily="66" charset="0"/>
            </a:endParaRPr>
          </a:p>
          <a:p>
            <a:pPr marL="514350" indent="-514350" algn="just">
              <a:buAutoNum type="arabicParenR"/>
            </a:pPr>
            <a:r>
              <a:rPr lang="it-IT" sz="2800" b="1" dirty="0" smtClean="0">
                <a:latin typeface="Comic Sans MS" pitchFamily="66" charset="0"/>
              </a:rPr>
              <a:t>STRUTTURARE IN GRUPPO UN INTERVENTO ADEGUATO ALLA LUCE DELLE NUOVE INFORMAZIONI</a:t>
            </a:r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Moira\Desktop\20170320_151344.jpg"/>
          <p:cNvPicPr preferRelativeResize="0"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-7291812" y="-20423156"/>
            <a:ext cx="5616624" cy="7523848"/>
          </a:xfrm>
          <a:prstGeom prst="rect">
            <a:avLst/>
          </a:prstGeom>
          <a:noFill/>
        </p:spPr>
      </p:pic>
      <p:pic>
        <p:nvPicPr>
          <p:cNvPr id="1027" name="Picture 3" descr="C:\Users\Moira\Desktop\20170320_1513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94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it-IT" b="1" dirty="0" smtClean="0">
                <a:latin typeface="Comic Sans MS" pitchFamily="66" charset="0"/>
              </a:rPr>
              <a:t>GRAZIE PER L’ATTENZIONE</a:t>
            </a:r>
            <a:br>
              <a:rPr lang="it-IT" b="1" dirty="0" smtClean="0">
                <a:latin typeface="Comic Sans MS" pitchFamily="66" charset="0"/>
              </a:rPr>
            </a:br>
            <a:r>
              <a:rPr lang="it-IT" b="1" dirty="0" smtClean="0">
                <a:latin typeface="Comic Sans MS" pitchFamily="66" charset="0"/>
              </a:rPr>
              <a:t>E </a:t>
            </a:r>
            <a:br>
              <a:rPr lang="it-IT" b="1" dirty="0" smtClean="0">
                <a:latin typeface="Comic Sans MS" pitchFamily="66" charset="0"/>
              </a:rPr>
            </a:br>
            <a:r>
              <a:rPr lang="it-IT" b="1" dirty="0" smtClean="0">
                <a:latin typeface="Comic Sans MS" pitchFamily="66" charset="0"/>
              </a:rPr>
              <a:t>BUON LAVORO!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1026" name="Picture 2" descr="C:\Users\Moira\Desktop\scuola-chius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IL PENSIERO CHE CAMBIA</a:t>
            </a:r>
          </a:p>
          <a:p>
            <a:pPr algn="just"/>
            <a:endParaRPr lang="it-IT" sz="2800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PENSIERO ASTRATTO (DAL “MONDO COM’È” AL MONDO “COME POTREBBE ESSERE”)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LA CRITICA AI DIFETTI DEGLI ADULTI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EMOTIVITÀ CHE INFLUENZA LA PERCEZIONE OGGETTIVA DELLA REALTÀ</a:t>
            </a:r>
          </a:p>
          <a:p>
            <a:pPr algn="just"/>
            <a:endParaRPr lang="it-IT" sz="2800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1MEDIA: VEDE E DESCRIVE LA REALTÀ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2MEDIA: GIUDICA LA REALTÀ</a:t>
            </a: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3MEDIA: RAGIONA SULLA REALTÀ (T. BOSCO)</a:t>
            </a:r>
          </a:p>
          <a:p>
            <a:pPr algn="just">
              <a:buNone/>
            </a:pPr>
            <a:endParaRPr lang="it-IT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3449</Words>
  <Application>Microsoft Office PowerPoint</Application>
  <PresentationFormat>Presentazione su schermo (4:3)</PresentationFormat>
  <Paragraphs>594</Paragraphs>
  <Slides>87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87</vt:i4>
      </vt:variant>
    </vt:vector>
  </HeadingPairs>
  <TitlesOfParts>
    <vt:vector size="88" baseType="lpstr">
      <vt:lpstr>Tema di Office</vt:lpstr>
      <vt:lpstr>GESTIONE DELLE CLASSI DIFFICILI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PREADOLESCENZA:UN PERIODO DIFFICILE</vt:lpstr>
      <vt:lpstr>Presentazione standard di PowerPoint</vt:lpstr>
      <vt:lpstr>Presentazione standard di PowerPoint</vt:lpstr>
      <vt:lpstr>Presentazione standard di PowerPoint</vt:lpstr>
      <vt:lpstr>Le emozioni che cambiano</vt:lpstr>
      <vt:lpstr>Presentazione standard di PowerPoint</vt:lpstr>
      <vt:lpstr>La personalità</vt:lpstr>
      <vt:lpstr>Organizzazioni di personalità nell’adulto </vt:lpstr>
      <vt:lpstr>Organizzazioni di personalità nell’infanzia e adolescenza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Stato dell’io</vt:lpstr>
      <vt:lpstr>STATI DELL’IO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Livelli di comunicazione</vt:lpstr>
      <vt:lpstr>Ascolto</vt:lpstr>
      <vt:lpstr>Presentazione standard di PowerPoint</vt:lpstr>
      <vt:lpstr>Presentazione standard di PowerPoint</vt:lpstr>
      <vt:lpstr>Presentazione standard di PowerPoint</vt:lpstr>
      <vt:lpstr>Stili di comunicazione inefficaci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TRANSAZIONE INCROCIATA “Che ore sono?” “Sei sempre il solito ritardatario!”</vt:lpstr>
      <vt:lpstr>TRANSAZIONE ULTERIORE DUPLICE “Quando c’è l’interrogazione?” “Anche adesso”</vt:lpstr>
      <vt:lpstr>Presentazione standard di PowerPoint</vt:lpstr>
      <vt:lpstr>2</vt:lpstr>
      <vt:lpstr>Presentazione standard di PowerPoint</vt:lpstr>
      <vt:lpstr>Presentazione standard di PowerPoint</vt:lpstr>
      <vt:lpstr>Presentazione standard di PowerPoint</vt:lpstr>
      <vt:lpstr>PER POTER APPRENDERE NON SOLO TECNICHE MA SOPRATTUTTO…</vt:lpstr>
      <vt:lpstr>Presentazione standard di PowerPoint</vt:lpstr>
      <vt:lpstr>Presentazione standard di PowerPoint</vt:lpstr>
      <vt:lpstr>Cosa sono le capacità relazionali?</vt:lpstr>
      <vt:lpstr> Transfert e Controtransfert </vt:lpstr>
      <vt:lpstr>Transfert e Controtransfert</vt:lpstr>
      <vt:lpstr>Presentazione standard di PowerPoint</vt:lpstr>
      <vt:lpstr>IL MODELLO SASB (L. S. Benjamin)</vt:lpstr>
      <vt:lpstr>Presentazione standard di PowerPoint</vt:lpstr>
      <vt:lpstr>Presentazione standard di PowerPoint</vt:lpstr>
      <vt:lpstr>Stili di comunicazione efficaci</vt:lpstr>
      <vt:lpstr>Presentazione standard di PowerPoint</vt:lpstr>
      <vt:lpstr>TRANSAZIONE COMPLEMENTARE -“Ciao come stai?” - “Tutto bene e tu?”</vt:lpstr>
      <vt:lpstr>Presentazione standard di PowerPoint</vt:lpstr>
      <vt:lpstr>Verbalizzazione</vt:lpstr>
      <vt:lpstr>Domande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Alcune linee guida: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 E  BUON LAVORO!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delle classi difficili</dc:title>
  <dc:creator>Moira</dc:creator>
  <cp:lastModifiedBy>Fabio</cp:lastModifiedBy>
  <cp:revision>187</cp:revision>
  <dcterms:created xsi:type="dcterms:W3CDTF">2014-12-08T16:08:50Z</dcterms:created>
  <dcterms:modified xsi:type="dcterms:W3CDTF">2017-05-06T10:10:41Z</dcterms:modified>
</cp:coreProperties>
</file>